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441" r:id="rId3"/>
    <p:sldId id="455" r:id="rId4"/>
    <p:sldId id="443" r:id="rId5"/>
    <p:sldId id="516" r:id="rId6"/>
    <p:sldId id="517" r:id="rId7"/>
    <p:sldId id="518" r:id="rId8"/>
    <p:sldId id="384" r:id="rId9"/>
    <p:sldId id="456" r:id="rId10"/>
    <p:sldId id="385" r:id="rId11"/>
    <p:sldId id="457" r:id="rId12"/>
    <p:sldId id="386" r:id="rId13"/>
    <p:sldId id="458" r:id="rId14"/>
    <p:sldId id="459" r:id="rId15"/>
    <p:sldId id="460" r:id="rId16"/>
    <p:sldId id="387"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474" r:id="rId31"/>
    <p:sldId id="475" r:id="rId32"/>
    <p:sldId id="476" r:id="rId33"/>
    <p:sldId id="477" r:id="rId34"/>
    <p:sldId id="478" r:id="rId35"/>
    <p:sldId id="479" r:id="rId36"/>
    <p:sldId id="480" r:id="rId37"/>
    <p:sldId id="481" r:id="rId38"/>
    <p:sldId id="482" r:id="rId39"/>
    <p:sldId id="483" r:id="rId40"/>
    <p:sldId id="484" r:id="rId41"/>
    <p:sldId id="485" r:id="rId42"/>
    <p:sldId id="486" r:id="rId43"/>
    <p:sldId id="487" r:id="rId44"/>
    <p:sldId id="488" r:id="rId45"/>
    <p:sldId id="489" r:id="rId46"/>
    <p:sldId id="490" r:id="rId47"/>
    <p:sldId id="491" r:id="rId48"/>
    <p:sldId id="492" r:id="rId49"/>
    <p:sldId id="493" r:id="rId50"/>
    <p:sldId id="494" r:id="rId51"/>
    <p:sldId id="495" r:id="rId52"/>
    <p:sldId id="496" r:id="rId53"/>
    <p:sldId id="519" r:id="rId54"/>
    <p:sldId id="520" r:id="rId55"/>
    <p:sldId id="521" r:id="rId56"/>
    <p:sldId id="497" r:id="rId57"/>
    <p:sldId id="498" r:id="rId58"/>
    <p:sldId id="522" r:id="rId59"/>
    <p:sldId id="523" r:id="rId60"/>
    <p:sldId id="524" r:id="rId61"/>
    <p:sldId id="499" r:id="rId62"/>
    <p:sldId id="500" r:id="rId63"/>
    <p:sldId id="501" r:id="rId64"/>
    <p:sldId id="504" r:id="rId65"/>
    <p:sldId id="505" r:id="rId66"/>
    <p:sldId id="506" r:id="rId67"/>
    <p:sldId id="507" r:id="rId68"/>
    <p:sldId id="508" r:id="rId69"/>
    <p:sldId id="502" r:id="rId70"/>
    <p:sldId id="503" r:id="rId71"/>
    <p:sldId id="509" r:id="rId72"/>
    <p:sldId id="510" r:id="rId73"/>
    <p:sldId id="511" r:id="rId74"/>
    <p:sldId id="512" r:id="rId75"/>
    <p:sldId id="513" r:id="rId76"/>
    <p:sldId id="514" r:id="rId77"/>
    <p:sldId id="515" r:id="rId78"/>
    <p:sldId id="526" r:id="rId79"/>
    <p:sldId id="525"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14" y="37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E30BEF-4652-4969-BE46-41AED3AB656F}" type="datetimeFigureOut">
              <a:rPr lang="en-US" smtClean="0"/>
              <a:pPr/>
              <a:t>9/6/2020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27D68B-D73C-4F4C-8F6D-77202CCE5E23}" type="slidenum">
              <a:rPr lang="en-US" smtClean="0"/>
              <a:pPr/>
              <a:t>‹#›</a:t>
            </a:fld>
            <a:endParaRPr lang="en-US"/>
          </a:p>
        </p:txBody>
      </p:sp>
    </p:spTree>
    <p:extLst>
      <p:ext uri="{BB962C8B-B14F-4D97-AF65-F5344CB8AC3E}">
        <p14:creationId xmlns:p14="http://schemas.microsoft.com/office/powerpoint/2010/main" val="1200251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rgbClr val="FF0000"/>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4" descr="vsb5"/>
          <p:cNvPicPr>
            <a:picLocks noChangeAspect="1" noChangeArrowheads="1"/>
          </p:cNvPicPr>
          <p:nvPr userDrawn="1"/>
        </p:nvPicPr>
        <p:blipFill>
          <a:blip r:embed="rId2" cstate="print"/>
          <a:srcRect/>
          <a:stretch>
            <a:fillRect/>
          </a:stretch>
        </p:blipFill>
        <p:spPr bwMode="auto">
          <a:xfrm>
            <a:off x="152400" y="152400"/>
            <a:ext cx="1219200" cy="1219200"/>
          </a:xfrm>
          <a:prstGeom prst="rect">
            <a:avLst/>
          </a:prstGeom>
          <a:noFill/>
          <a:ln w="9525">
            <a:noFill/>
            <a:miter lim="800000"/>
            <a:headEnd/>
            <a:tailEnd/>
          </a:ln>
        </p:spPr>
      </p:pic>
      <p:pic>
        <p:nvPicPr>
          <p:cNvPr id="8" name="Picture 5" descr="isis"/>
          <p:cNvPicPr>
            <a:picLocks noChangeAspect="1" noChangeArrowheads="1"/>
          </p:cNvPicPr>
          <p:nvPr userDrawn="1"/>
        </p:nvPicPr>
        <p:blipFill>
          <a:blip r:embed="rId3" cstate="print"/>
          <a:srcRect/>
          <a:stretch>
            <a:fillRect/>
          </a:stretch>
        </p:blipFill>
        <p:spPr bwMode="auto">
          <a:xfrm>
            <a:off x="7620000" y="152400"/>
            <a:ext cx="1371600" cy="1184275"/>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31838"/>
          </a:xfrm>
        </p:spPr>
        <p:txBody>
          <a:bodyPr>
            <a:normAutofit/>
          </a:bodyPr>
          <a:lstStyle>
            <a:lvl1pPr>
              <a:defRPr sz="4000" b="1">
                <a:solidFill>
                  <a:srgbClr val="FF0000"/>
                </a:solidFill>
              </a:defRPr>
            </a:lvl1pPr>
          </a:lstStyle>
          <a:p>
            <a:r>
              <a:rPr lang="en-US" dirty="0"/>
              <a:t>Click to edit Master title style</a:t>
            </a:r>
          </a:p>
        </p:txBody>
      </p:sp>
      <p:sp>
        <p:nvSpPr>
          <p:cNvPr id="3" name="Content Placeholder 2"/>
          <p:cNvSpPr>
            <a:spLocks noGrp="1"/>
          </p:cNvSpPr>
          <p:nvPr>
            <p:ph idx="1"/>
          </p:nvPr>
        </p:nvSpPr>
        <p:spPr>
          <a:xfrm>
            <a:off x="457200" y="990600"/>
            <a:ext cx="8229600" cy="5135563"/>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FF0000"/>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FF0000"/>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gokhale@vanderbilt.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ubuntu.com/download" TargetMode="External"/><Relationship Id="rId2" Type="http://schemas.openxmlformats.org/officeDocument/2006/relationships/hyperlink" Target="http://www.virtualbox.org/wiki/Download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lstStyle/>
          <a:p>
            <a:r>
              <a:rPr lang="en-US" dirty="0"/>
              <a:t>CS4287/5287: Cloud Computing</a:t>
            </a:r>
          </a:p>
        </p:txBody>
      </p:sp>
      <p:sp>
        <p:nvSpPr>
          <p:cNvPr id="3" name="Subtitle 2"/>
          <p:cNvSpPr>
            <a:spLocks noGrp="1"/>
          </p:cNvSpPr>
          <p:nvPr>
            <p:ph type="subTitle" idx="1"/>
          </p:nvPr>
        </p:nvSpPr>
        <p:spPr>
          <a:xfrm>
            <a:off x="1371600" y="3733800"/>
            <a:ext cx="6400800" cy="1066800"/>
          </a:xfrm>
        </p:spPr>
        <p:txBody>
          <a:bodyPr>
            <a:normAutofit fontScale="70000" lnSpcReduction="20000"/>
          </a:bodyPr>
          <a:lstStyle/>
          <a:p>
            <a:r>
              <a:rPr lang="en-US" dirty="0">
                <a:solidFill>
                  <a:srgbClr val="0070C0"/>
                </a:solidFill>
              </a:rPr>
              <a:t>Instructor: Aniruddha (Andy) Gokhale</a:t>
            </a:r>
          </a:p>
          <a:p>
            <a:r>
              <a:rPr lang="en-US" dirty="0">
                <a:solidFill>
                  <a:srgbClr val="0070C0"/>
                </a:solidFill>
                <a:hlinkClick r:id="rId2"/>
              </a:rPr>
              <a:t>a.gokhale@vanderbilt.edu</a:t>
            </a:r>
            <a:endParaRPr lang="en-US" dirty="0">
              <a:solidFill>
                <a:srgbClr val="0070C0"/>
              </a:solidFill>
            </a:endParaRPr>
          </a:p>
          <a:p>
            <a:r>
              <a:rPr lang="en-US" dirty="0">
                <a:solidFill>
                  <a:srgbClr val="0070C0"/>
                </a:solidFill>
              </a:rPr>
              <a:t>http://www.dre.vanderbilt.edu/~gokhale</a:t>
            </a:r>
          </a:p>
        </p:txBody>
      </p:sp>
      <p:sp>
        <p:nvSpPr>
          <p:cNvPr id="4" name="Subtitle 2"/>
          <p:cNvSpPr txBox="1">
            <a:spLocks/>
          </p:cNvSpPr>
          <p:nvPr/>
        </p:nvSpPr>
        <p:spPr>
          <a:xfrm>
            <a:off x="1752600" y="381000"/>
            <a:ext cx="5486400" cy="1752600"/>
          </a:xfrm>
          <a:prstGeom prst="rect">
            <a:avLst/>
          </a:prstGeom>
        </p:spPr>
        <p:txBody>
          <a:bodyPr vert="horz" lIns="91440" tIns="45720" rIns="91440" bIns="45720" rtlCol="0">
            <a:normAutofit fontScale="925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Fall 2020</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Vanderbilt University</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a:t>Dept of Electrical Eng &amp; Comp Sc</a:t>
            </a:r>
            <a:endParaRPr kumimoji="0" lang="en-US" sz="3200" b="1" i="0" u="none" strike="noStrike" kern="1200" cap="none" spc="0" normalizeH="0" baseline="0" noProof="0" dirty="0">
              <a:ln>
                <a:noFill/>
              </a:ln>
              <a:solidFill>
                <a:schemeClr val="tx1"/>
              </a:solidFill>
              <a:effectLst/>
              <a:uLnTx/>
              <a:uFillTx/>
              <a:latin typeface="+mn-lt"/>
              <a:ea typeface="+mn-ea"/>
              <a:cs typeface="+mn-cs"/>
            </a:endParaRPr>
          </a:p>
        </p:txBody>
      </p:sp>
      <p:sp>
        <p:nvSpPr>
          <p:cNvPr id="5" name="Subtitle 2"/>
          <p:cNvSpPr txBox="1">
            <a:spLocks/>
          </p:cNvSpPr>
          <p:nvPr/>
        </p:nvSpPr>
        <p:spPr>
          <a:xfrm>
            <a:off x="1371600" y="5181600"/>
            <a:ext cx="6400800" cy="1295400"/>
          </a:xfrm>
          <a:prstGeom prst="rect">
            <a:avLst/>
          </a:prstGeom>
        </p:spPr>
        <p:txBody>
          <a:bodyPr vert="horz" lIns="91440" tIns="45720" rIns="91440" bIns="45720" rtlCol="0">
            <a:normAutofit/>
          </a:bodyPr>
          <a:lstStyle/>
          <a:p>
            <a:pPr lvl="0" algn="ctr">
              <a:spcBef>
                <a:spcPct val="20000"/>
              </a:spcBef>
              <a:defRPr/>
            </a:pPr>
            <a:r>
              <a:rPr lang="en-US" sz="3200" b="1" dirty="0">
                <a:solidFill>
                  <a:srgbClr val="00B050"/>
                </a:solidFill>
              </a:rPr>
              <a:t>Setting up </a:t>
            </a:r>
            <a:r>
              <a:rPr lang="en-US" sz="3200" b="1" dirty="0" err="1">
                <a:solidFill>
                  <a:srgbClr val="00B050"/>
                </a:solidFill>
              </a:rPr>
              <a:t>VirtualBox</a:t>
            </a:r>
            <a:r>
              <a:rPr lang="en-US" sz="3200" b="1" dirty="0">
                <a:solidFill>
                  <a:srgbClr val="00B050"/>
                </a:solidFill>
              </a:rPr>
              <a:t> and </a:t>
            </a:r>
          </a:p>
          <a:p>
            <a:pPr lvl="0" algn="ctr">
              <a:spcBef>
                <a:spcPct val="20000"/>
              </a:spcBef>
              <a:defRPr/>
            </a:pPr>
            <a:r>
              <a:rPr lang="en-US" sz="3200" b="1" dirty="0">
                <a:solidFill>
                  <a:srgbClr val="00B050"/>
                </a:solidFill>
              </a:rPr>
              <a:t>Ubuntu as Guest OS </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a:ln>
                <a:noFill/>
              </a:ln>
              <a:solidFill>
                <a:srgbClr val="00B050"/>
              </a:solidFill>
              <a:effectLst/>
              <a:uLnTx/>
              <a:uFillTx/>
              <a:latin typeface="+mn-lt"/>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Assembling a Virtual Computer (3/24)</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1039209"/>
            <a:ext cx="4191000" cy="4777740"/>
          </a:xfrm>
          <a:prstGeom prst="rect">
            <a:avLst/>
          </a:prstGeom>
        </p:spPr>
      </p:pic>
      <p:sp>
        <p:nvSpPr>
          <p:cNvPr id="7" name="Rounded Rectangular Callout 6"/>
          <p:cNvSpPr/>
          <p:nvPr/>
        </p:nvSpPr>
        <p:spPr>
          <a:xfrm>
            <a:off x="76200" y="5715000"/>
            <a:ext cx="2895600" cy="1023290"/>
          </a:xfrm>
          <a:prstGeom prst="wedgeRoundRectCallout">
            <a:avLst>
              <a:gd name="adj1" fmla="val 149485"/>
              <a:gd name="adj2" fmla="val -24021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Provide at least 2GB RAM and then click next</a:t>
            </a:r>
          </a:p>
        </p:txBody>
      </p:sp>
    </p:spTree>
    <p:extLst>
      <p:ext uri="{BB962C8B-B14F-4D97-AF65-F5344CB8AC3E}">
        <p14:creationId xmlns:p14="http://schemas.microsoft.com/office/powerpoint/2010/main" val="3852194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865473"/>
            <a:ext cx="5029200" cy="5733288"/>
          </a:xfrm>
          <a:prstGeom prst="rect">
            <a:avLst/>
          </a:prstGeom>
        </p:spPr>
      </p:pic>
      <p:sp>
        <p:nvSpPr>
          <p:cNvPr id="2" name="Title 1"/>
          <p:cNvSpPr>
            <a:spLocks noGrp="1"/>
          </p:cNvSpPr>
          <p:nvPr>
            <p:ph type="title"/>
          </p:nvPr>
        </p:nvSpPr>
        <p:spPr/>
        <p:txBody>
          <a:bodyPr>
            <a:normAutofit/>
          </a:bodyPr>
          <a:lstStyle/>
          <a:p>
            <a:r>
              <a:rPr lang="en-US" sz="3600" dirty="0"/>
              <a:t>Assembling a Virtual Computer (4/24)</a:t>
            </a:r>
          </a:p>
        </p:txBody>
      </p:sp>
      <p:sp>
        <p:nvSpPr>
          <p:cNvPr id="8" name="Rounded Rectangular Callout 7"/>
          <p:cNvSpPr/>
          <p:nvPr/>
        </p:nvSpPr>
        <p:spPr>
          <a:xfrm>
            <a:off x="6019800" y="2971800"/>
            <a:ext cx="2895600" cy="1023290"/>
          </a:xfrm>
          <a:prstGeom prst="wedgeRoundRectCallout">
            <a:avLst>
              <a:gd name="adj1" fmla="val -92505"/>
              <a:gd name="adj2" fmla="val 138594"/>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Select “create virtual hard drive” and click create</a:t>
            </a:r>
          </a:p>
        </p:txBody>
      </p:sp>
    </p:spTree>
    <p:extLst>
      <p:ext uri="{BB962C8B-B14F-4D97-AF65-F5344CB8AC3E}">
        <p14:creationId xmlns:p14="http://schemas.microsoft.com/office/powerpoint/2010/main" val="1214702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Assembling a Virtual Computer (5/24)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163" y="1453255"/>
            <a:ext cx="5613673" cy="4210253"/>
          </a:xfrm>
          <a:prstGeom prst="rect">
            <a:avLst/>
          </a:prstGeom>
        </p:spPr>
      </p:pic>
      <p:sp>
        <p:nvSpPr>
          <p:cNvPr id="7" name="Rounded Rectangular Callout 6"/>
          <p:cNvSpPr/>
          <p:nvPr/>
        </p:nvSpPr>
        <p:spPr>
          <a:xfrm>
            <a:off x="152400" y="4618463"/>
            <a:ext cx="1828800" cy="2090090"/>
          </a:xfrm>
          <a:prstGeom prst="wedgeRoundRectCallout">
            <a:avLst>
              <a:gd name="adj1" fmla="val 53822"/>
              <a:gd name="adj2" fmla="val -11328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can use the default, which is VDI and click next</a:t>
            </a:r>
          </a:p>
        </p:txBody>
      </p:sp>
    </p:spTree>
    <p:extLst>
      <p:ext uri="{BB962C8B-B14F-4D97-AF65-F5344CB8AC3E}">
        <p14:creationId xmlns:p14="http://schemas.microsoft.com/office/powerpoint/2010/main" val="137869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Assembling a Virtual Computer (6/24)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164" y="1453255"/>
            <a:ext cx="5613671" cy="4210253"/>
          </a:xfrm>
          <a:prstGeom prst="rect">
            <a:avLst/>
          </a:prstGeom>
        </p:spPr>
      </p:pic>
      <p:sp>
        <p:nvSpPr>
          <p:cNvPr id="8" name="Rounded Rectangular Callout 7"/>
          <p:cNvSpPr/>
          <p:nvPr/>
        </p:nvSpPr>
        <p:spPr>
          <a:xfrm>
            <a:off x="4343400" y="4114800"/>
            <a:ext cx="2895600" cy="1023290"/>
          </a:xfrm>
          <a:prstGeom prst="wedgeRoundRectCallout">
            <a:avLst>
              <a:gd name="adj1" fmla="val -80394"/>
              <a:gd name="adj2" fmla="val -6943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Select “Dynamically Allocated” and click next</a:t>
            </a:r>
          </a:p>
        </p:txBody>
      </p:sp>
    </p:spTree>
    <p:extLst>
      <p:ext uri="{BB962C8B-B14F-4D97-AF65-F5344CB8AC3E}">
        <p14:creationId xmlns:p14="http://schemas.microsoft.com/office/powerpoint/2010/main" val="1023797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Assembling a Virtual Computer (7/24)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164" y="1453255"/>
            <a:ext cx="5613671" cy="4210253"/>
          </a:xfrm>
          <a:prstGeom prst="rect">
            <a:avLst/>
          </a:prstGeom>
        </p:spPr>
      </p:pic>
      <p:sp>
        <p:nvSpPr>
          <p:cNvPr id="8" name="Rounded Rectangular Callout 7"/>
          <p:cNvSpPr/>
          <p:nvPr/>
        </p:nvSpPr>
        <p:spPr>
          <a:xfrm>
            <a:off x="5638800" y="990600"/>
            <a:ext cx="2895600" cy="1023290"/>
          </a:xfrm>
          <a:prstGeom prst="wedgeRoundRectCallout">
            <a:avLst>
              <a:gd name="adj1" fmla="val -7625"/>
              <a:gd name="adj2" fmla="val 22584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At least 20G virtual hard drive. I have chosen 40 here</a:t>
            </a:r>
          </a:p>
        </p:txBody>
      </p:sp>
      <p:sp>
        <p:nvSpPr>
          <p:cNvPr id="3" name="TextBox 2"/>
          <p:cNvSpPr txBox="1"/>
          <p:nvPr/>
        </p:nvSpPr>
        <p:spPr>
          <a:xfrm>
            <a:off x="914400" y="6019800"/>
            <a:ext cx="7467600" cy="707886"/>
          </a:xfrm>
          <a:prstGeom prst="rect">
            <a:avLst/>
          </a:prstGeom>
          <a:noFill/>
        </p:spPr>
        <p:txBody>
          <a:bodyPr wrap="square" rtlCol="0">
            <a:spAutoFit/>
          </a:bodyPr>
          <a:lstStyle/>
          <a:p>
            <a:r>
              <a:rPr lang="en-US" sz="2000" dirty="0"/>
              <a:t>Note that because we chose “dynamically allocated”, this virtual disk will not suddenly consume 40G of your real physical hard drive</a:t>
            </a:r>
          </a:p>
        </p:txBody>
      </p:sp>
    </p:spTree>
    <p:extLst>
      <p:ext uri="{BB962C8B-B14F-4D97-AF65-F5344CB8AC3E}">
        <p14:creationId xmlns:p14="http://schemas.microsoft.com/office/powerpoint/2010/main" val="2982360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Assembling a Virtual Computer (8/24)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164" y="1460526"/>
            <a:ext cx="5613671" cy="4195710"/>
          </a:xfrm>
          <a:prstGeom prst="rect">
            <a:avLst/>
          </a:prstGeom>
        </p:spPr>
      </p:pic>
      <p:sp>
        <p:nvSpPr>
          <p:cNvPr id="6" name="Rounded Rectangular Callout 5"/>
          <p:cNvSpPr/>
          <p:nvPr/>
        </p:nvSpPr>
        <p:spPr>
          <a:xfrm>
            <a:off x="317364" y="5656236"/>
            <a:ext cx="2895600" cy="1023290"/>
          </a:xfrm>
          <a:prstGeom prst="wedgeRoundRectCallout">
            <a:avLst>
              <a:gd name="adj1" fmla="val 27274"/>
              <a:gd name="adj2" fmla="val -283757"/>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Your newly created virtual hardware</a:t>
            </a:r>
          </a:p>
        </p:txBody>
      </p:sp>
      <p:sp>
        <p:nvSpPr>
          <p:cNvPr id="7" name="Rounded Rectangular Callout 6"/>
          <p:cNvSpPr/>
          <p:nvPr/>
        </p:nvSpPr>
        <p:spPr>
          <a:xfrm>
            <a:off x="6019800" y="1066800"/>
            <a:ext cx="2895600" cy="1023290"/>
          </a:xfrm>
          <a:prstGeom prst="wedgeRoundRectCallout">
            <a:avLst>
              <a:gd name="adj1" fmla="val -179437"/>
              <a:gd name="adj2" fmla="val 4580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Now, click Settings for your new VM after selecting it</a:t>
            </a:r>
          </a:p>
        </p:txBody>
      </p:sp>
    </p:spTree>
    <p:extLst>
      <p:ext uri="{BB962C8B-B14F-4D97-AF65-F5344CB8AC3E}">
        <p14:creationId xmlns:p14="http://schemas.microsoft.com/office/powerpoint/2010/main" val="4047444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(9/24)</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529388"/>
            <a:ext cx="4038600" cy="2667585"/>
          </a:xfrm>
          <a:prstGeom prst="rect">
            <a:avLst/>
          </a:prstGeo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529389"/>
            <a:ext cx="4038600" cy="2667585"/>
          </a:xfrm>
          <a:prstGeom prst="rect">
            <a:avLst/>
          </a:prstGeom>
        </p:spPr>
      </p:pic>
      <p:sp>
        <p:nvSpPr>
          <p:cNvPr id="7" name="Rounded Rectangular Callout 6"/>
          <p:cNvSpPr/>
          <p:nvPr/>
        </p:nvSpPr>
        <p:spPr>
          <a:xfrm>
            <a:off x="4495800" y="5638800"/>
            <a:ext cx="4191000" cy="1143000"/>
          </a:xfrm>
          <a:prstGeom prst="wedgeRoundRectCallout">
            <a:avLst>
              <a:gd name="adj1" fmla="val 5170"/>
              <a:gd name="adj2" fmla="val -230538"/>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“Advanced” tab, choose </a:t>
            </a:r>
            <a:r>
              <a:rPr lang="en-US" sz="2400" dirty="0" err="1">
                <a:solidFill>
                  <a:schemeClr val="tx1"/>
                </a:solidFill>
              </a:rPr>
              <a:t>birectional</a:t>
            </a:r>
            <a:r>
              <a:rPr lang="en-US" sz="2400" dirty="0">
                <a:solidFill>
                  <a:schemeClr val="tx1"/>
                </a:solidFill>
              </a:rPr>
              <a:t> so you can copy-paste in both directions</a:t>
            </a:r>
          </a:p>
        </p:txBody>
      </p:sp>
      <p:sp>
        <p:nvSpPr>
          <p:cNvPr id="8" name="Rounded Rectangular Callout 7"/>
          <p:cNvSpPr/>
          <p:nvPr/>
        </p:nvSpPr>
        <p:spPr>
          <a:xfrm>
            <a:off x="1676400" y="1285185"/>
            <a:ext cx="2895600" cy="1023290"/>
          </a:xfrm>
          <a:prstGeom prst="wedgeRoundRectCallout">
            <a:avLst>
              <a:gd name="adj1" fmla="val -80270"/>
              <a:gd name="adj2" fmla="val 10852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Select the “General” tab</a:t>
            </a:r>
          </a:p>
        </p:txBody>
      </p:sp>
      <p:sp>
        <p:nvSpPr>
          <p:cNvPr id="9" name="Rounded Rectangular Callout 8"/>
          <p:cNvSpPr/>
          <p:nvPr/>
        </p:nvSpPr>
        <p:spPr>
          <a:xfrm>
            <a:off x="1524000" y="5606110"/>
            <a:ext cx="2895600" cy="1023290"/>
          </a:xfrm>
          <a:prstGeom prst="wedgeRoundRectCallout">
            <a:avLst>
              <a:gd name="adj1" fmla="val -29126"/>
              <a:gd name="adj2" fmla="val -235312"/>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For most of us this will be a 64 bit machine</a:t>
            </a:r>
          </a:p>
        </p:txBody>
      </p:sp>
    </p:spTree>
    <p:extLst>
      <p:ext uri="{BB962C8B-B14F-4D97-AF65-F5344CB8AC3E}">
        <p14:creationId xmlns:p14="http://schemas.microsoft.com/office/powerpoint/2010/main" val="2041016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(10/24)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164" y="1704403"/>
            <a:ext cx="5613671" cy="3707955"/>
          </a:xfrm>
          <a:prstGeom prst="rect">
            <a:avLst/>
          </a:prstGeom>
        </p:spPr>
      </p:pic>
      <p:sp>
        <p:nvSpPr>
          <p:cNvPr id="6" name="Rounded Rectangular Callout 5"/>
          <p:cNvSpPr/>
          <p:nvPr/>
        </p:nvSpPr>
        <p:spPr>
          <a:xfrm>
            <a:off x="317364" y="5656236"/>
            <a:ext cx="4026036" cy="1023290"/>
          </a:xfrm>
          <a:prstGeom prst="wedgeRoundRectCallout">
            <a:avLst>
              <a:gd name="adj1" fmla="val 28755"/>
              <a:gd name="adj2" fmla="val -14292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Motherboard menu, make these selections and press OK</a:t>
            </a:r>
          </a:p>
        </p:txBody>
      </p:sp>
      <p:sp>
        <p:nvSpPr>
          <p:cNvPr id="7" name="Rounded Rectangular Callout 6"/>
          <p:cNvSpPr/>
          <p:nvPr/>
        </p:nvSpPr>
        <p:spPr>
          <a:xfrm>
            <a:off x="6019800" y="884238"/>
            <a:ext cx="2895600" cy="1023290"/>
          </a:xfrm>
          <a:prstGeom prst="wedgeRoundRectCallout">
            <a:avLst>
              <a:gd name="adj1" fmla="val -180123"/>
              <a:gd name="adj2" fmla="val 95337"/>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Select the System tab</a:t>
            </a:r>
          </a:p>
        </p:txBody>
      </p:sp>
      <p:sp>
        <p:nvSpPr>
          <p:cNvPr id="8" name="Rounded Rectangular Callout 7"/>
          <p:cNvSpPr/>
          <p:nvPr/>
        </p:nvSpPr>
        <p:spPr>
          <a:xfrm>
            <a:off x="6172200" y="5412358"/>
            <a:ext cx="2971800" cy="1404290"/>
          </a:xfrm>
          <a:prstGeom prst="wedgeRoundRectCallout">
            <a:avLst>
              <a:gd name="adj1" fmla="val -24181"/>
              <a:gd name="adj2" fmla="val -23104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This should show the same amount of RAM you had initially chosen</a:t>
            </a:r>
          </a:p>
        </p:txBody>
      </p:sp>
    </p:spTree>
    <p:extLst>
      <p:ext uri="{BB962C8B-B14F-4D97-AF65-F5344CB8AC3E}">
        <p14:creationId xmlns:p14="http://schemas.microsoft.com/office/powerpoint/2010/main" val="2691234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(11/24)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164" y="1704403"/>
            <a:ext cx="5613670" cy="3707955"/>
          </a:xfrm>
          <a:prstGeom prst="rect">
            <a:avLst/>
          </a:prstGeom>
        </p:spPr>
      </p:pic>
      <p:sp>
        <p:nvSpPr>
          <p:cNvPr id="6" name="Rounded Rectangular Callout 5"/>
          <p:cNvSpPr/>
          <p:nvPr/>
        </p:nvSpPr>
        <p:spPr>
          <a:xfrm>
            <a:off x="317364" y="5656236"/>
            <a:ext cx="4026036" cy="1023290"/>
          </a:xfrm>
          <a:prstGeom prst="wedgeRoundRectCallout">
            <a:avLst>
              <a:gd name="adj1" fmla="val 49492"/>
              <a:gd name="adj2" fmla="val -20411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Processor menu, make these selections and press OK</a:t>
            </a:r>
          </a:p>
        </p:txBody>
      </p:sp>
      <p:sp>
        <p:nvSpPr>
          <p:cNvPr id="7" name="Rounded Rectangular Callout 6"/>
          <p:cNvSpPr/>
          <p:nvPr/>
        </p:nvSpPr>
        <p:spPr>
          <a:xfrm>
            <a:off x="6019800" y="884238"/>
            <a:ext cx="2895600" cy="1023290"/>
          </a:xfrm>
          <a:prstGeom prst="wedgeRoundRectCallout">
            <a:avLst>
              <a:gd name="adj1" fmla="val -180123"/>
              <a:gd name="adj2" fmla="val 95337"/>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System tab</a:t>
            </a:r>
          </a:p>
        </p:txBody>
      </p:sp>
      <p:sp>
        <p:nvSpPr>
          <p:cNvPr id="8" name="Rounded Rectangular Callout 7"/>
          <p:cNvSpPr/>
          <p:nvPr/>
        </p:nvSpPr>
        <p:spPr>
          <a:xfrm>
            <a:off x="6172200" y="5412358"/>
            <a:ext cx="2971800" cy="1404290"/>
          </a:xfrm>
          <a:prstGeom prst="wedgeRoundRectCallout">
            <a:avLst>
              <a:gd name="adj1" fmla="val -24181"/>
              <a:gd name="adj2" fmla="val -23104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 or 2 VCPUs depending on how powerful your real machine is</a:t>
            </a:r>
          </a:p>
        </p:txBody>
      </p:sp>
    </p:spTree>
    <p:extLst>
      <p:ext uri="{BB962C8B-B14F-4D97-AF65-F5344CB8AC3E}">
        <p14:creationId xmlns:p14="http://schemas.microsoft.com/office/powerpoint/2010/main" val="904968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(12/24)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164" y="1704403"/>
            <a:ext cx="5613670" cy="3707954"/>
          </a:xfrm>
          <a:prstGeom prst="rect">
            <a:avLst/>
          </a:prstGeom>
        </p:spPr>
      </p:pic>
      <p:sp>
        <p:nvSpPr>
          <p:cNvPr id="6" name="Rounded Rectangular Callout 5"/>
          <p:cNvSpPr/>
          <p:nvPr/>
        </p:nvSpPr>
        <p:spPr>
          <a:xfrm>
            <a:off x="317364" y="5656236"/>
            <a:ext cx="4026036" cy="1023290"/>
          </a:xfrm>
          <a:prstGeom prst="wedgeRoundRectCallout">
            <a:avLst>
              <a:gd name="adj1" fmla="val 49492"/>
              <a:gd name="adj2" fmla="val -20411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Acceleration menu, make these selections and press OK</a:t>
            </a:r>
          </a:p>
        </p:txBody>
      </p:sp>
      <p:sp>
        <p:nvSpPr>
          <p:cNvPr id="7" name="Rounded Rectangular Callout 6"/>
          <p:cNvSpPr/>
          <p:nvPr/>
        </p:nvSpPr>
        <p:spPr>
          <a:xfrm>
            <a:off x="6019800" y="884238"/>
            <a:ext cx="2895600" cy="1023290"/>
          </a:xfrm>
          <a:prstGeom prst="wedgeRoundRectCallout">
            <a:avLst>
              <a:gd name="adj1" fmla="val -180123"/>
              <a:gd name="adj2" fmla="val 95337"/>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System tab</a:t>
            </a:r>
          </a:p>
        </p:txBody>
      </p:sp>
      <p:sp>
        <p:nvSpPr>
          <p:cNvPr id="8" name="Rounded Rectangular Callout 7"/>
          <p:cNvSpPr/>
          <p:nvPr/>
        </p:nvSpPr>
        <p:spPr>
          <a:xfrm>
            <a:off x="6172200" y="5412358"/>
            <a:ext cx="2971800" cy="1404290"/>
          </a:xfrm>
          <a:prstGeom prst="wedgeRoundRectCallout">
            <a:avLst>
              <a:gd name="adj1" fmla="val -24181"/>
              <a:gd name="adj2" fmla="val -23104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If you have old “real” hardware, some of these things may not be available. It is OK.</a:t>
            </a:r>
          </a:p>
        </p:txBody>
      </p:sp>
    </p:spTree>
    <p:extLst>
      <p:ext uri="{BB962C8B-B14F-4D97-AF65-F5344CB8AC3E}">
        <p14:creationId xmlns:p14="http://schemas.microsoft.com/office/powerpoint/2010/main" val="3228169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3200" dirty="0"/>
              <a:t>Installation of </a:t>
            </a:r>
            <a:r>
              <a:rPr lang="en-US" sz="3200" dirty="0" err="1"/>
              <a:t>virtualbox</a:t>
            </a:r>
            <a:r>
              <a:rPr lang="en-US" sz="3200" dirty="0"/>
              <a:t> and Ubuntu 18.04 or 20.04 as a guest </a:t>
            </a:r>
            <a:r>
              <a:rPr lang="en-US" sz="3200" dirty="0" err="1"/>
              <a:t>os</a:t>
            </a:r>
            <a:endParaRPr lang="en-US" sz="3200" dirty="0"/>
          </a:p>
        </p:txBody>
      </p:sp>
      <p:sp>
        <p:nvSpPr>
          <p:cNvPr id="8" name="Text Placeholder 7"/>
          <p:cNvSpPr>
            <a:spLocks noGrp="1"/>
          </p:cNvSpPr>
          <p:nvPr>
            <p:ph type="body" idx="1"/>
          </p:nvPr>
        </p:nvSpPr>
        <p:spPr/>
        <p:txBody>
          <a:bodyPr/>
          <a:lstStyle/>
          <a:p>
            <a:endParaRPr lang="en-US"/>
          </a:p>
        </p:txBody>
      </p:sp>
      <p:sp>
        <p:nvSpPr>
          <p:cNvPr id="2" name="TextBox 1"/>
          <p:cNvSpPr txBox="1"/>
          <p:nvPr/>
        </p:nvSpPr>
        <p:spPr>
          <a:xfrm>
            <a:off x="914400" y="1040366"/>
            <a:ext cx="7164387" cy="2246769"/>
          </a:xfrm>
          <a:prstGeom prst="rect">
            <a:avLst/>
          </a:prstGeom>
          <a:solidFill>
            <a:srgbClr val="FFFF00"/>
          </a:solidFill>
        </p:spPr>
        <p:txBody>
          <a:bodyPr wrap="square" rtlCol="0">
            <a:spAutoFit/>
          </a:bodyPr>
          <a:lstStyle/>
          <a:p>
            <a:r>
              <a:rPr lang="en-US" sz="2800" dirty="0"/>
              <a:t>Ubuntu 20.04 LTS is the latest version. The screenshots here were taken for Ubuntu 17.04 and 18.04 in prior years but most of the process should be same in installing Ubuntu 20.04 as guest OS. I am using both 18.04 and 20.04</a:t>
            </a:r>
          </a:p>
        </p:txBody>
      </p:sp>
    </p:spTree>
    <p:extLst>
      <p:ext uri="{BB962C8B-B14F-4D97-AF65-F5344CB8AC3E}">
        <p14:creationId xmlns:p14="http://schemas.microsoft.com/office/powerpoint/2010/main" val="2811938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(13/24)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164" y="1704403"/>
            <a:ext cx="5613669" cy="3707954"/>
          </a:xfrm>
          <a:prstGeom prst="rect">
            <a:avLst/>
          </a:prstGeom>
        </p:spPr>
      </p:pic>
      <p:sp>
        <p:nvSpPr>
          <p:cNvPr id="6" name="Rounded Rectangular Callout 5"/>
          <p:cNvSpPr/>
          <p:nvPr/>
        </p:nvSpPr>
        <p:spPr>
          <a:xfrm>
            <a:off x="317364" y="5656236"/>
            <a:ext cx="4407036" cy="1430364"/>
          </a:xfrm>
          <a:prstGeom prst="wedgeRoundRectCallout">
            <a:avLst>
              <a:gd name="adj1" fmla="val 28493"/>
              <a:gd name="adj2" fmla="val -14103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Enabling this may give a warning about “Invalid Settings”. Disable it on getting a warning.</a:t>
            </a:r>
          </a:p>
        </p:txBody>
      </p:sp>
      <p:sp>
        <p:nvSpPr>
          <p:cNvPr id="7" name="Rounded Rectangular Callout 6"/>
          <p:cNvSpPr/>
          <p:nvPr/>
        </p:nvSpPr>
        <p:spPr>
          <a:xfrm>
            <a:off x="6019800" y="884238"/>
            <a:ext cx="2895600" cy="1023290"/>
          </a:xfrm>
          <a:prstGeom prst="wedgeRoundRectCallout">
            <a:avLst>
              <a:gd name="adj1" fmla="val -175318"/>
              <a:gd name="adj2" fmla="val 125447"/>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Display tab</a:t>
            </a:r>
          </a:p>
        </p:txBody>
      </p:sp>
      <p:sp>
        <p:nvSpPr>
          <p:cNvPr id="8" name="Rounded Rectangular Callout 7"/>
          <p:cNvSpPr/>
          <p:nvPr/>
        </p:nvSpPr>
        <p:spPr>
          <a:xfrm>
            <a:off x="6172200" y="5412358"/>
            <a:ext cx="2971800" cy="1404290"/>
          </a:xfrm>
          <a:prstGeom prst="wedgeRoundRectCallout">
            <a:avLst>
              <a:gd name="adj1" fmla="val -114147"/>
              <a:gd name="adj2" fmla="val -248737"/>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Keep the defaults for Screen, Remote Display and Video Capture submenu</a:t>
            </a:r>
          </a:p>
        </p:txBody>
      </p:sp>
    </p:spTree>
    <p:extLst>
      <p:ext uri="{BB962C8B-B14F-4D97-AF65-F5344CB8AC3E}">
        <p14:creationId xmlns:p14="http://schemas.microsoft.com/office/powerpoint/2010/main" val="3221627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(14/24)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164" y="1704403"/>
            <a:ext cx="5613669" cy="3707953"/>
          </a:xfrm>
          <a:prstGeom prst="rect">
            <a:avLst/>
          </a:prstGeom>
        </p:spPr>
      </p:pic>
      <p:sp>
        <p:nvSpPr>
          <p:cNvPr id="7" name="Rounded Rectangular Callout 6"/>
          <p:cNvSpPr/>
          <p:nvPr/>
        </p:nvSpPr>
        <p:spPr>
          <a:xfrm>
            <a:off x="6019800" y="884238"/>
            <a:ext cx="2895600" cy="1023290"/>
          </a:xfrm>
          <a:prstGeom prst="wedgeRoundRectCallout">
            <a:avLst>
              <a:gd name="adj1" fmla="val -169826"/>
              <a:gd name="adj2" fmla="val 155557"/>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Storage tab</a:t>
            </a:r>
          </a:p>
        </p:txBody>
      </p:sp>
      <p:sp>
        <p:nvSpPr>
          <p:cNvPr id="8" name="Rounded Rectangular Callout 7"/>
          <p:cNvSpPr/>
          <p:nvPr/>
        </p:nvSpPr>
        <p:spPr>
          <a:xfrm>
            <a:off x="6172200" y="5412358"/>
            <a:ext cx="2971800" cy="1404290"/>
          </a:xfrm>
          <a:prstGeom prst="wedgeRoundRectCallout">
            <a:avLst>
              <a:gd name="adj1" fmla="val -51605"/>
              <a:gd name="adj2" fmla="val -16663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Keep defaults and press OK</a:t>
            </a:r>
          </a:p>
        </p:txBody>
      </p:sp>
    </p:spTree>
    <p:extLst>
      <p:ext uri="{BB962C8B-B14F-4D97-AF65-F5344CB8AC3E}">
        <p14:creationId xmlns:p14="http://schemas.microsoft.com/office/powerpoint/2010/main" val="3066480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(15/24)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165" y="1704403"/>
            <a:ext cx="5613667" cy="3707953"/>
          </a:xfrm>
          <a:prstGeom prst="rect">
            <a:avLst/>
          </a:prstGeom>
        </p:spPr>
      </p:pic>
      <p:sp>
        <p:nvSpPr>
          <p:cNvPr id="7" name="Rounded Rectangular Callout 6"/>
          <p:cNvSpPr/>
          <p:nvPr/>
        </p:nvSpPr>
        <p:spPr>
          <a:xfrm>
            <a:off x="6019800" y="884238"/>
            <a:ext cx="2895600" cy="1023290"/>
          </a:xfrm>
          <a:prstGeom prst="wedgeRoundRectCallout">
            <a:avLst>
              <a:gd name="adj1" fmla="val -168110"/>
              <a:gd name="adj2" fmla="val 18081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Audio tab</a:t>
            </a:r>
          </a:p>
        </p:txBody>
      </p:sp>
      <p:sp>
        <p:nvSpPr>
          <p:cNvPr id="8" name="Rounded Rectangular Callout 7"/>
          <p:cNvSpPr/>
          <p:nvPr/>
        </p:nvSpPr>
        <p:spPr>
          <a:xfrm>
            <a:off x="2743200" y="5412356"/>
            <a:ext cx="4038600" cy="1404290"/>
          </a:xfrm>
          <a:prstGeom prst="wedgeRoundRectCallout">
            <a:avLst>
              <a:gd name="adj1" fmla="val -40776"/>
              <a:gd name="adj2" fmla="val -252984"/>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Enable audio so you can play audio in your virtual hardware and can hear on your real speaker. Press OK.</a:t>
            </a:r>
          </a:p>
        </p:txBody>
      </p:sp>
    </p:spTree>
    <p:extLst>
      <p:ext uri="{BB962C8B-B14F-4D97-AF65-F5344CB8AC3E}">
        <p14:creationId xmlns:p14="http://schemas.microsoft.com/office/powerpoint/2010/main" val="83516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(16/24)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5165" y="1707247"/>
            <a:ext cx="5613667" cy="3702265"/>
          </a:xfrm>
          <a:prstGeom prst="rect">
            <a:avLst/>
          </a:prstGeom>
        </p:spPr>
      </p:pic>
      <p:sp>
        <p:nvSpPr>
          <p:cNvPr id="7" name="Rounded Rectangular Callout 6"/>
          <p:cNvSpPr/>
          <p:nvPr/>
        </p:nvSpPr>
        <p:spPr>
          <a:xfrm>
            <a:off x="152400" y="793693"/>
            <a:ext cx="2895600" cy="1023290"/>
          </a:xfrm>
          <a:prstGeom prst="wedgeRoundRectCallout">
            <a:avLst>
              <a:gd name="adj1" fmla="val 22737"/>
              <a:gd name="adj2" fmla="val 212864"/>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Network tab</a:t>
            </a:r>
          </a:p>
        </p:txBody>
      </p:sp>
      <p:sp>
        <p:nvSpPr>
          <p:cNvPr id="8" name="Rounded Rectangular Callout 7"/>
          <p:cNvSpPr/>
          <p:nvPr/>
        </p:nvSpPr>
        <p:spPr>
          <a:xfrm>
            <a:off x="152400" y="5257800"/>
            <a:ext cx="3352800" cy="1404290"/>
          </a:xfrm>
          <a:prstGeom prst="wedgeRoundRectCallout">
            <a:avLst>
              <a:gd name="adj1" fmla="val 39096"/>
              <a:gd name="adj2" fmla="val -21759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Setup a NAT-based connectivity for Adapter number 1</a:t>
            </a:r>
          </a:p>
        </p:txBody>
      </p:sp>
      <p:sp>
        <p:nvSpPr>
          <p:cNvPr id="6" name="Rounded Rectangular Callout 5"/>
          <p:cNvSpPr/>
          <p:nvPr/>
        </p:nvSpPr>
        <p:spPr>
          <a:xfrm>
            <a:off x="4343400" y="5410200"/>
            <a:ext cx="3810000" cy="1404290"/>
          </a:xfrm>
          <a:prstGeom prst="wedgeRoundRectCallout">
            <a:avLst>
              <a:gd name="adj1" fmla="val -23323"/>
              <a:gd name="adj2" fmla="val -12558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Make these selections under the advanced menu and press OK. Don’t worry about port forwarding</a:t>
            </a:r>
          </a:p>
        </p:txBody>
      </p:sp>
    </p:spTree>
    <p:extLst>
      <p:ext uri="{BB962C8B-B14F-4D97-AF65-F5344CB8AC3E}">
        <p14:creationId xmlns:p14="http://schemas.microsoft.com/office/powerpoint/2010/main" val="3689523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(17/24)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470" y="1707247"/>
            <a:ext cx="5605056" cy="3702265"/>
          </a:xfrm>
          <a:prstGeom prst="rect">
            <a:avLst/>
          </a:prstGeom>
        </p:spPr>
      </p:pic>
      <p:sp>
        <p:nvSpPr>
          <p:cNvPr id="7" name="Rounded Rectangular Callout 6"/>
          <p:cNvSpPr/>
          <p:nvPr/>
        </p:nvSpPr>
        <p:spPr>
          <a:xfrm>
            <a:off x="152400" y="793693"/>
            <a:ext cx="2895600" cy="1023290"/>
          </a:xfrm>
          <a:prstGeom prst="wedgeRoundRectCallout">
            <a:avLst>
              <a:gd name="adj1" fmla="val 22737"/>
              <a:gd name="adj2" fmla="val 212864"/>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Network tab</a:t>
            </a:r>
          </a:p>
        </p:txBody>
      </p:sp>
      <p:sp>
        <p:nvSpPr>
          <p:cNvPr id="8" name="Rounded Rectangular Callout 7"/>
          <p:cNvSpPr/>
          <p:nvPr/>
        </p:nvSpPr>
        <p:spPr>
          <a:xfrm>
            <a:off x="152400" y="5257800"/>
            <a:ext cx="3352800" cy="1404290"/>
          </a:xfrm>
          <a:prstGeom prst="wedgeRoundRectCallout">
            <a:avLst>
              <a:gd name="adj1" fmla="val 39096"/>
              <a:gd name="adj2" fmla="val -21759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Setup a Bridge Adapter for Adapter number 2</a:t>
            </a:r>
          </a:p>
        </p:txBody>
      </p:sp>
      <p:sp>
        <p:nvSpPr>
          <p:cNvPr id="6" name="Rounded Rectangular Callout 5"/>
          <p:cNvSpPr/>
          <p:nvPr/>
        </p:nvSpPr>
        <p:spPr>
          <a:xfrm>
            <a:off x="4343400" y="5410200"/>
            <a:ext cx="3810000" cy="1404290"/>
          </a:xfrm>
          <a:prstGeom prst="wedgeRoundRectCallout">
            <a:avLst>
              <a:gd name="adj1" fmla="val -23323"/>
              <a:gd name="adj2" fmla="val -12558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Make these selections under the advanced menu and press OK. </a:t>
            </a:r>
          </a:p>
        </p:txBody>
      </p:sp>
      <p:sp>
        <p:nvSpPr>
          <p:cNvPr id="3" name="TextBox 2">
            <a:extLst>
              <a:ext uri="{FF2B5EF4-FFF2-40B4-BE49-F238E27FC236}">
                <a16:creationId xmlns:a16="http://schemas.microsoft.com/office/drawing/2014/main" id="{6A18DE70-1239-47B9-A827-A8EA706CC85D}"/>
              </a:ext>
            </a:extLst>
          </p:cNvPr>
          <p:cNvSpPr txBox="1"/>
          <p:nvPr/>
        </p:nvSpPr>
        <p:spPr>
          <a:xfrm>
            <a:off x="2362198" y="1905000"/>
            <a:ext cx="4419600" cy="1754326"/>
          </a:xfrm>
          <a:prstGeom prst="rect">
            <a:avLst/>
          </a:prstGeom>
          <a:noFill/>
        </p:spPr>
        <p:txBody>
          <a:bodyPr wrap="square" rtlCol="0">
            <a:spAutoFit/>
          </a:bodyPr>
          <a:lstStyle/>
          <a:p>
            <a:r>
              <a:rPr lang="en-US" sz="3600" dirty="0">
                <a:highlight>
                  <a:srgbClr val="FFFF00"/>
                </a:highlight>
              </a:rPr>
              <a:t>You can skip this step for now. We can visit this later on</a:t>
            </a:r>
          </a:p>
        </p:txBody>
      </p:sp>
    </p:spTree>
    <p:extLst>
      <p:ext uri="{BB962C8B-B14F-4D97-AF65-F5344CB8AC3E}">
        <p14:creationId xmlns:p14="http://schemas.microsoft.com/office/powerpoint/2010/main" val="3595184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(18/24)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470" y="1707247"/>
            <a:ext cx="5605056" cy="3702264"/>
          </a:xfrm>
          <a:prstGeom prst="rect">
            <a:avLst/>
          </a:prstGeom>
        </p:spPr>
      </p:pic>
      <p:sp>
        <p:nvSpPr>
          <p:cNvPr id="7" name="Rounded Rectangular Callout 6"/>
          <p:cNvSpPr/>
          <p:nvPr/>
        </p:nvSpPr>
        <p:spPr>
          <a:xfrm>
            <a:off x="152400" y="793693"/>
            <a:ext cx="2895600" cy="1023290"/>
          </a:xfrm>
          <a:prstGeom prst="wedgeRoundRectCallout">
            <a:avLst>
              <a:gd name="adj1" fmla="val 22737"/>
              <a:gd name="adj2" fmla="val 212864"/>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Serial Port tab</a:t>
            </a:r>
          </a:p>
        </p:txBody>
      </p:sp>
      <p:sp>
        <p:nvSpPr>
          <p:cNvPr id="6" name="Rounded Rectangular Callout 5"/>
          <p:cNvSpPr/>
          <p:nvPr/>
        </p:nvSpPr>
        <p:spPr>
          <a:xfrm>
            <a:off x="4343400" y="5410200"/>
            <a:ext cx="3810000" cy="1404290"/>
          </a:xfrm>
          <a:prstGeom prst="wedgeRoundRectCallout">
            <a:avLst>
              <a:gd name="adj1" fmla="val -23323"/>
              <a:gd name="adj2" fmla="val -12558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Keep defaults. We are not going to use serial port. Press OK.</a:t>
            </a:r>
          </a:p>
        </p:txBody>
      </p:sp>
    </p:spTree>
    <p:extLst>
      <p:ext uri="{BB962C8B-B14F-4D97-AF65-F5344CB8AC3E}">
        <p14:creationId xmlns:p14="http://schemas.microsoft.com/office/powerpoint/2010/main" val="82096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(19/24)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471" y="1707247"/>
            <a:ext cx="5605054" cy="3702264"/>
          </a:xfrm>
          <a:prstGeom prst="rect">
            <a:avLst/>
          </a:prstGeom>
        </p:spPr>
      </p:pic>
      <p:sp>
        <p:nvSpPr>
          <p:cNvPr id="7" name="Rounded Rectangular Callout 6"/>
          <p:cNvSpPr/>
          <p:nvPr/>
        </p:nvSpPr>
        <p:spPr>
          <a:xfrm>
            <a:off x="152400" y="793693"/>
            <a:ext cx="2895600" cy="1023290"/>
          </a:xfrm>
          <a:prstGeom prst="wedgeRoundRectCallout">
            <a:avLst>
              <a:gd name="adj1" fmla="val 21364"/>
              <a:gd name="adj2" fmla="val 252687"/>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USB tab</a:t>
            </a:r>
          </a:p>
        </p:txBody>
      </p:sp>
      <p:sp>
        <p:nvSpPr>
          <p:cNvPr id="6" name="Rounded Rectangular Callout 5"/>
          <p:cNvSpPr/>
          <p:nvPr/>
        </p:nvSpPr>
        <p:spPr>
          <a:xfrm>
            <a:off x="4343400" y="5410200"/>
            <a:ext cx="3810000" cy="1404290"/>
          </a:xfrm>
          <a:prstGeom prst="wedgeRoundRectCallout">
            <a:avLst>
              <a:gd name="adj1" fmla="val -23323"/>
              <a:gd name="adj2" fmla="val -12558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Enable USB and select default (USB 2). Press OK.</a:t>
            </a:r>
          </a:p>
        </p:txBody>
      </p:sp>
    </p:spTree>
    <p:extLst>
      <p:ext uri="{BB962C8B-B14F-4D97-AF65-F5344CB8AC3E}">
        <p14:creationId xmlns:p14="http://schemas.microsoft.com/office/powerpoint/2010/main" val="4294709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(20/24)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471" y="1709995"/>
            <a:ext cx="5605054" cy="3696768"/>
          </a:xfrm>
          <a:prstGeom prst="rect">
            <a:avLst/>
          </a:prstGeom>
        </p:spPr>
      </p:pic>
      <p:sp>
        <p:nvSpPr>
          <p:cNvPr id="7" name="Rounded Rectangular Callout 6"/>
          <p:cNvSpPr/>
          <p:nvPr/>
        </p:nvSpPr>
        <p:spPr>
          <a:xfrm>
            <a:off x="152400" y="793693"/>
            <a:ext cx="2895600" cy="1023290"/>
          </a:xfrm>
          <a:prstGeom prst="wedgeRoundRectCallout">
            <a:avLst>
              <a:gd name="adj1" fmla="val 21021"/>
              <a:gd name="adj2" fmla="val 291539"/>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Shared Folder tab</a:t>
            </a:r>
          </a:p>
        </p:txBody>
      </p:sp>
      <p:sp>
        <p:nvSpPr>
          <p:cNvPr id="6" name="Rounded Rectangular Callout 5"/>
          <p:cNvSpPr/>
          <p:nvPr/>
        </p:nvSpPr>
        <p:spPr>
          <a:xfrm>
            <a:off x="4343400" y="5410200"/>
            <a:ext cx="3810000" cy="1404290"/>
          </a:xfrm>
          <a:prstGeom prst="wedgeRoundRectCallout">
            <a:avLst>
              <a:gd name="adj1" fmla="val -23323"/>
              <a:gd name="adj2" fmla="val -12558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Check Auto-mount; uncheck Read-only since you may want to write back</a:t>
            </a:r>
          </a:p>
        </p:txBody>
      </p:sp>
      <p:sp>
        <p:nvSpPr>
          <p:cNvPr id="8" name="Rounded Rectangular Callout 7"/>
          <p:cNvSpPr/>
          <p:nvPr/>
        </p:nvSpPr>
        <p:spPr>
          <a:xfrm>
            <a:off x="5867400" y="946093"/>
            <a:ext cx="2895600" cy="1023290"/>
          </a:xfrm>
          <a:prstGeom prst="wedgeRoundRectCallout">
            <a:avLst>
              <a:gd name="adj1" fmla="val -57240"/>
              <a:gd name="adj2" fmla="val 15750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Select Other by expanding the menu </a:t>
            </a:r>
          </a:p>
        </p:txBody>
      </p:sp>
    </p:spTree>
    <p:extLst>
      <p:ext uri="{BB962C8B-B14F-4D97-AF65-F5344CB8AC3E}">
        <p14:creationId xmlns:p14="http://schemas.microsoft.com/office/powerpoint/2010/main" val="4116996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(21/24)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471" y="1711552"/>
            <a:ext cx="5605054" cy="3693653"/>
          </a:xfrm>
          <a:prstGeom prst="rect">
            <a:avLst/>
          </a:prstGeom>
        </p:spPr>
      </p:pic>
      <p:sp>
        <p:nvSpPr>
          <p:cNvPr id="7" name="Rounded Rectangular Callout 6"/>
          <p:cNvSpPr/>
          <p:nvPr/>
        </p:nvSpPr>
        <p:spPr>
          <a:xfrm>
            <a:off x="152400" y="793693"/>
            <a:ext cx="2895600" cy="1023290"/>
          </a:xfrm>
          <a:prstGeom prst="wedgeRoundRectCallout">
            <a:avLst>
              <a:gd name="adj1" fmla="val 21021"/>
              <a:gd name="adj2" fmla="val 291539"/>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Shared Folder tab</a:t>
            </a:r>
          </a:p>
        </p:txBody>
      </p:sp>
      <p:sp>
        <p:nvSpPr>
          <p:cNvPr id="6" name="Rounded Rectangular Callout 5"/>
          <p:cNvSpPr/>
          <p:nvPr/>
        </p:nvSpPr>
        <p:spPr>
          <a:xfrm>
            <a:off x="2971800" y="5029200"/>
            <a:ext cx="3810000" cy="1404290"/>
          </a:xfrm>
          <a:prstGeom prst="wedgeRoundRectCallout">
            <a:avLst>
              <a:gd name="adj1" fmla="val -23323"/>
              <a:gd name="adj2" fmla="val -12558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Check Auto-mount; Uncheck Read-only since you may want to write back</a:t>
            </a:r>
          </a:p>
        </p:txBody>
      </p:sp>
      <p:sp>
        <p:nvSpPr>
          <p:cNvPr id="8" name="Rounded Rectangular Callout 7"/>
          <p:cNvSpPr/>
          <p:nvPr/>
        </p:nvSpPr>
        <p:spPr>
          <a:xfrm>
            <a:off x="5562600" y="685800"/>
            <a:ext cx="3200400" cy="1283583"/>
          </a:xfrm>
          <a:prstGeom prst="wedgeRoundRectCallout">
            <a:avLst>
              <a:gd name="adj1" fmla="val -74942"/>
              <a:gd name="adj2" fmla="val 13272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Browse to the path on host machine that you want to have access to for read/write</a:t>
            </a:r>
          </a:p>
        </p:txBody>
      </p:sp>
      <p:sp>
        <p:nvSpPr>
          <p:cNvPr id="9" name="Rounded Rectangular Callout 8"/>
          <p:cNvSpPr/>
          <p:nvPr/>
        </p:nvSpPr>
        <p:spPr>
          <a:xfrm>
            <a:off x="5956852" y="2755503"/>
            <a:ext cx="3200400" cy="1283583"/>
          </a:xfrm>
          <a:prstGeom prst="wedgeRoundRectCallout">
            <a:avLst>
              <a:gd name="adj1" fmla="val -78979"/>
              <a:gd name="adj2" fmla="val -665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Give some name to it that it will be referred to from guest OS</a:t>
            </a:r>
          </a:p>
        </p:txBody>
      </p:sp>
    </p:spTree>
    <p:extLst>
      <p:ext uri="{BB962C8B-B14F-4D97-AF65-F5344CB8AC3E}">
        <p14:creationId xmlns:p14="http://schemas.microsoft.com/office/powerpoint/2010/main" val="3824068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(22/24)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5989" y="1711552"/>
            <a:ext cx="5592017" cy="3693653"/>
          </a:xfrm>
          <a:prstGeom prst="rect">
            <a:avLst/>
          </a:prstGeom>
        </p:spPr>
      </p:pic>
      <p:sp>
        <p:nvSpPr>
          <p:cNvPr id="7" name="Rounded Rectangular Callout 6"/>
          <p:cNvSpPr/>
          <p:nvPr/>
        </p:nvSpPr>
        <p:spPr>
          <a:xfrm>
            <a:off x="152400" y="793693"/>
            <a:ext cx="2895600" cy="1023290"/>
          </a:xfrm>
          <a:prstGeom prst="wedgeRoundRectCallout">
            <a:avLst>
              <a:gd name="adj1" fmla="val 21021"/>
              <a:gd name="adj2" fmla="val 291539"/>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Shared Folder tab</a:t>
            </a:r>
          </a:p>
        </p:txBody>
      </p:sp>
      <p:sp>
        <p:nvSpPr>
          <p:cNvPr id="6" name="Rounded Rectangular Callout 5"/>
          <p:cNvSpPr/>
          <p:nvPr/>
        </p:nvSpPr>
        <p:spPr>
          <a:xfrm>
            <a:off x="3962400" y="4495800"/>
            <a:ext cx="3810000" cy="1404290"/>
          </a:xfrm>
          <a:prstGeom prst="wedgeRoundRectCallout">
            <a:avLst>
              <a:gd name="adj1" fmla="val -23323"/>
              <a:gd name="adj2" fmla="val -12558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End result should look something like this (Auto-mount is Yes, Access is Full)</a:t>
            </a:r>
          </a:p>
        </p:txBody>
      </p:sp>
    </p:spTree>
    <p:extLst>
      <p:ext uri="{BB962C8B-B14F-4D97-AF65-F5344CB8AC3E}">
        <p14:creationId xmlns:p14="http://schemas.microsoft.com/office/powerpoint/2010/main" val="1943186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Goals/Objectives of this Exercise</a:t>
            </a:r>
          </a:p>
        </p:txBody>
      </p:sp>
      <p:sp>
        <p:nvSpPr>
          <p:cNvPr id="3" name="Content Placeholder 2"/>
          <p:cNvSpPr>
            <a:spLocks noGrp="1"/>
          </p:cNvSpPr>
          <p:nvPr>
            <p:ph idx="1"/>
          </p:nvPr>
        </p:nvSpPr>
        <p:spPr/>
        <p:txBody>
          <a:bodyPr>
            <a:normAutofit fontScale="92500" lnSpcReduction="20000"/>
          </a:bodyPr>
          <a:lstStyle/>
          <a:p>
            <a:r>
              <a:rPr lang="en-US" dirty="0"/>
              <a:t>Once we install </a:t>
            </a:r>
            <a:r>
              <a:rPr lang="en-US" dirty="0" err="1"/>
              <a:t>VirtualBox</a:t>
            </a:r>
            <a:r>
              <a:rPr lang="en-US" dirty="0"/>
              <a:t>, it will allow us to create a “virtual hardware” on our “real hardware” (e.g., laptop)</a:t>
            </a:r>
          </a:p>
          <a:p>
            <a:pPr lvl="1"/>
            <a:r>
              <a:rPr lang="en-US" dirty="0"/>
              <a:t>All this is made possible due to virtualization technologies </a:t>
            </a:r>
          </a:p>
          <a:p>
            <a:r>
              <a:rPr lang="en-US" dirty="0"/>
              <a:t>The virtual hardware can be configured according to our needs</a:t>
            </a:r>
          </a:p>
          <a:p>
            <a:pPr lvl="1"/>
            <a:r>
              <a:rPr lang="en-US" dirty="0"/>
              <a:t>Naturally, there is not an infinite choice about this but still a large number of discrete choices are available</a:t>
            </a:r>
          </a:p>
          <a:p>
            <a:r>
              <a:rPr lang="en-US" dirty="0"/>
              <a:t>Once our virtual hardware is spec-</a:t>
            </a:r>
            <a:r>
              <a:rPr lang="en-US" dirty="0" err="1"/>
              <a:t>ed</a:t>
            </a:r>
            <a:r>
              <a:rPr lang="en-US" dirty="0"/>
              <a:t> out by us, it can be instantiated in software by </a:t>
            </a:r>
            <a:r>
              <a:rPr lang="en-US" dirty="0" err="1"/>
              <a:t>VirtualBox</a:t>
            </a:r>
            <a:endParaRPr lang="en-US" dirty="0"/>
          </a:p>
          <a:p>
            <a:r>
              <a:rPr lang="en-US" dirty="0"/>
              <a:t>This virtual hardware can now run an operating system of our choice, which is known as the guest OS</a:t>
            </a:r>
          </a:p>
          <a:p>
            <a:pPr lvl="1"/>
            <a:r>
              <a:rPr lang="en-US" dirty="0"/>
              <a:t>E.g., you can run Linux as a guest OS on top of say your Windows or </a:t>
            </a:r>
            <a:r>
              <a:rPr lang="en-US" dirty="0" err="1"/>
              <a:t>MacOS</a:t>
            </a:r>
            <a:r>
              <a:rPr lang="en-US" dirty="0"/>
              <a:t>-based native/host OS</a:t>
            </a:r>
          </a:p>
          <a:p>
            <a:pPr lvl="1"/>
            <a:r>
              <a:rPr lang="en-US" dirty="0"/>
              <a:t>You can pretty much run all the software which you typically can run on a real hardware and OS but on these virtual hardware</a:t>
            </a:r>
          </a:p>
        </p:txBody>
      </p:sp>
    </p:spTree>
    <p:extLst>
      <p:ext uri="{BB962C8B-B14F-4D97-AF65-F5344CB8AC3E}">
        <p14:creationId xmlns:p14="http://schemas.microsoft.com/office/powerpoint/2010/main" val="4210088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(23/24)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5989" y="1711552"/>
            <a:ext cx="5592017" cy="3693652"/>
          </a:xfrm>
          <a:prstGeom prst="rect">
            <a:avLst/>
          </a:prstGeom>
        </p:spPr>
      </p:pic>
      <p:sp>
        <p:nvSpPr>
          <p:cNvPr id="7" name="Rounded Rectangular Callout 6"/>
          <p:cNvSpPr/>
          <p:nvPr/>
        </p:nvSpPr>
        <p:spPr>
          <a:xfrm>
            <a:off x="152400" y="793693"/>
            <a:ext cx="2895600" cy="1023290"/>
          </a:xfrm>
          <a:prstGeom prst="wedgeRoundRectCallout">
            <a:avLst>
              <a:gd name="adj1" fmla="val 21021"/>
              <a:gd name="adj2" fmla="val 31582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Under the User Interface tab</a:t>
            </a:r>
          </a:p>
        </p:txBody>
      </p:sp>
      <p:sp>
        <p:nvSpPr>
          <p:cNvPr id="6" name="Rounded Rectangular Callout 5"/>
          <p:cNvSpPr/>
          <p:nvPr/>
        </p:nvSpPr>
        <p:spPr>
          <a:xfrm>
            <a:off x="3962400" y="4495800"/>
            <a:ext cx="3810000" cy="1404290"/>
          </a:xfrm>
          <a:prstGeom prst="wedgeRoundRectCallout">
            <a:avLst>
              <a:gd name="adj1" fmla="val -23323"/>
              <a:gd name="adj2" fmla="val -12558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Select the default as shown and press OK</a:t>
            </a:r>
          </a:p>
        </p:txBody>
      </p:sp>
    </p:spTree>
    <p:extLst>
      <p:ext uri="{BB962C8B-B14F-4D97-AF65-F5344CB8AC3E}">
        <p14:creationId xmlns:p14="http://schemas.microsoft.com/office/powerpoint/2010/main" val="1970387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Assembling a Virtual Computer (24/24)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1028" y="1711552"/>
            <a:ext cx="4941939" cy="3693652"/>
          </a:xfrm>
          <a:prstGeom prst="rect">
            <a:avLst/>
          </a:prstGeom>
        </p:spPr>
      </p:pic>
      <p:sp>
        <p:nvSpPr>
          <p:cNvPr id="6" name="Rounded Rectangular Callout 5"/>
          <p:cNvSpPr/>
          <p:nvPr/>
        </p:nvSpPr>
        <p:spPr>
          <a:xfrm>
            <a:off x="1600200" y="5105400"/>
            <a:ext cx="7010400" cy="1404290"/>
          </a:xfrm>
          <a:prstGeom prst="wedgeRoundRectCallout">
            <a:avLst>
              <a:gd name="adj1" fmla="val -23323"/>
              <a:gd name="adj2" fmla="val -125586"/>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Congratulations !! You have assembled a virtual computer at this time. Now, you are ready to power it on (but it is still a bare bones “virtual hardware” with no software on it as we shall find out).</a:t>
            </a:r>
          </a:p>
        </p:txBody>
      </p:sp>
      <p:sp>
        <p:nvSpPr>
          <p:cNvPr id="8" name="Rounded Rectangular Callout 7"/>
          <p:cNvSpPr/>
          <p:nvPr/>
        </p:nvSpPr>
        <p:spPr>
          <a:xfrm>
            <a:off x="6095995" y="924836"/>
            <a:ext cx="2895600" cy="1023290"/>
          </a:xfrm>
          <a:prstGeom prst="wedgeRoundRectCallout">
            <a:avLst>
              <a:gd name="adj1" fmla="val -151977"/>
              <a:gd name="adj2" fmla="val 68142"/>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Next, click this button to power on your new machine</a:t>
            </a:r>
          </a:p>
        </p:txBody>
      </p:sp>
    </p:spTree>
    <p:extLst>
      <p:ext uri="{BB962C8B-B14F-4D97-AF65-F5344CB8AC3E}">
        <p14:creationId xmlns:p14="http://schemas.microsoft.com/office/powerpoint/2010/main" val="2078941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up the Virtual Machine (1/6)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8675" y="990600"/>
            <a:ext cx="6826650" cy="5135563"/>
          </a:xfrm>
        </p:spPr>
      </p:pic>
      <p:sp>
        <p:nvSpPr>
          <p:cNvPr id="5" name="Rounded Rectangular Callout 4"/>
          <p:cNvSpPr/>
          <p:nvPr/>
        </p:nvSpPr>
        <p:spPr>
          <a:xfrm>
            <a:off x="5943600" y="5720880"/>
            <a:ext cx="2895600" cy="1023290"/>
          </a:xfrm>
          <a:prstGeom prst="wedgeRoundRectCallout">
            <a:avLst>
              <a:gd name="adj1" fmla="val -115936"/>
              <a:gd name="adj2" fmla="val -10863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will see some activity like this</a:t>
            </a:r>
          </a:p>
        </p:txBody>
      </p:sp>
    </p:spTree>
    <p:extLst>
      <p:ext uri="{BB962C8B-B14F-4D97-AF65-F5344CB8AC3E}">
        <p14:creationId xmlns:p14="http://schemas.microsoft.com/office/powerpoint/2010/main" val="4203757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up the Virtual Machine (2/6)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952" y="990600"/>
            <a:ext cx="5976095" cy="5135563"/>
          </a:xfrm>
        </p:spPr>
      </p:pic>
      <p:sp>
        <p:nvSpPr>
          <p:cNvPr id="5" name="Rounded Rectangular Callout 4"/>
          <p:cNvSpPr/>
          <p:nvPr/>
        </p:nvSpPr>
        <p:spPr>
          <a:xfrm>
            <a:off x="7162800" y="4800600"/>
            <a:ext cx="2895600" cy="1480490"/>
          </a:xfrm>
          <a:prstGeom prst="wedgeRoundRectCallout">
            <a:avLst>
              <a:gd name="adj1" fmla="val -101520"/>
              <a:gd name="adj2" fmla="val -56268"/>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boot process will ask you from which drive to boot from</a:t>
            </a:r>
          </a:p>
        </p:txBody>
      </p:sp>
    </p:spTree>
    <p:extLst>
      <p:ext uri="{BB962C8B-B14F-4D97-AF65-F5344CB8AC3E}">
        <p14:creationId xmlns:p14="http://schemas.microsoft.com/office/powerpoint/2010/main" val="3080943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up the Virtual Machine (3/6)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952" y="990600"/>
            <a:ext cx="5976095" cy="5135563"/>
          </a:xfrm>
        </p:spPr>
      </p:pic>
      <p:sp>
        <p:nvSpPr>
          <p:cNvPr id="5" name="Rounded Rectangular Callout 4"/>
          <p:cNvSpPr/>
          <p:nvPr/>
        </p:nvSpPr>
        <p:spPr>
          <a:xfrm>
            <a:off x="7162800" y="4800600"/>
            <a:ext cx="2895600" cy="1480490"/>
          </a:xfrm>
          <a:prstGeom prst="wedgeRoundRectCallout">
            <a:avLst>
              <a:gd name="adj1" fmla="val -91566"/>
              <a:gd name="adj2" fmla="val -5962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Now click this symbol and it will open up the explorer window</a:t>
            </a:r>
          </a:p>
        </p:txBody>
      </p:sp>
    </p:spTree>
    <p:extLst>
      <p:ext uri="{BB962C8B-B14F-4D97-AF65-F5344CB8AC3E}">
        <p14:creationId xmlns:p14="http://schemas.microsoft.com/office/powerpoint/2010/main" val="894708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up the Virtual Machine (4/6)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952" y="1874841"/>
            <a:ext cx="5976095" cy="3367081"/>
          </a:xfrm>
        </p:spPr>
      </p:pic>
      <p:sp>
        <p:nvSpPr>
          <p:cNvPr id="5" name="Rounded Rectangular Callout 4"/>
          <p:cNvSpPr/>
          <p:nvPr/>
        </p:nvSpPr>
        <p:spPr>
          <a:xfrm>
            <a:off x="1371600" y="5377510"/>
            <a:ext cx="5410200" cy="1480490"/>
          </a:xfrm>
          <a:prstGeom prst="wedgeRoundRectCallout">
            <a:avLst>
              <a:gd name="adj1" fmla="val -12962"/>
              <a:gd name="adj2" fmla="val -15965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Go to the directory where you saved the downloaded ISO image for Ubuntu 17.04 (in your case 18.04). Select it and click Open.</a:t>
            </a:r>
          </a:p>
        </p:txBody>
      </p:sp>
    </p:spTree>
    <p:extLst>
      <p:ext uri="{BB962C8B-B14F-4D97-AF65-F5344CB8AC3E}">
        <p14:creationId xmlns:p14="http://schemas.microsoft.com/office/powerpoint/2010/main" val="2058362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up the Virtual Machine (5/6)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862420"/>
            <a:ext cx="5714999" cy="4931635"/>
          </a:xfrm>
        </p:spPr>
      </p:pic>
      <p:sp>
        <p:nvSpPr>
          <p:cNvPr id="5" name="Rounded Rectangular Callout 4"/>
          <p:cNvSpPr/>
          <p:nvPr/>
        </p:nvSpPr>
        <p:spPr>
          <a:xfrm>
            <a:off x="1371600" y="5377510"/>
            <a:ext cx="5410200" cy="1480490"/>
          </a:xfrm>
          <a:prstGeom prst="wedgeRoundRectCallout">
            <a:avLst>
              <a:gd name="adj1" fmla="val -1572"/>
              <a:gd name="adj2" fmla="val -11266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should now see the ISO image you selected. Press Start.</a:t>
            </a:r>
          </a:p>
        </p:txBody>
      </p:sp>
    </p:spTree>
    <p:extLst>
      <p:ext uri="{BB962C8B-B14F-4D97-AF65-F5344CB8AC3E}">
        <p14:creationId xmlns:p14="http://schemas.microsoft.com/office/powerpoint/2010/main" val="2258137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Booting up the Virtual Machine (6/6)</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862420"/>
            <a:ext cx="5714999" cy="4931634"/>
          </a:xfrm>
        </p:spPr>
      </p:pic>
      <p:sp>
        <p:nvSpPr>
          <p:cNvPr id="5" name="Rounded Rectangular Callout 4"/>
          <p:cNvSpPr/>
          <p:nvPr/>
        </p:nvSpPr>
        <p:spPr>
          <a:xfrm>
            <a:off x="1371600" y="5377510"/>
            <a:ext cx="4191000" cy="1480490"/>
          </a:xfrm>
          <a:prstGeom prst="wedgeRoundRectCallout">
            <a:avLst>
              <a:gd name="adj1" fmla="val 26175"/>
              <a:gd name="adj2" fmla="val -144885"/>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Your VM is now starting. Get ready to install Ubuntu as the Guest Operating System</a:t>
            </a:r>
          </a:p>
        </p:txBody>
      </p:sp>
    </p:spTree>
    <p:extLst>
      <p:ext uri="{BB962C8B-B14F-4D97-AF65-F5344CB8AC3E}">
        <p14:creationId xmlns:p14="http://schemas.microsoft.com/office/powerpoint/2010/main" val="1555506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(1/34)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452261"/>
            <a:ext cx="5714999" cy="3751952"/>
          </a:xfrm>
        </p:spPr>
      </p:pic>
      <p:sp>
        <p:nvSpPr>
          <p:cNvPr id="5" name="Rounded Rectangular Callout 4"/>
          <p:cNvSpPr/>
          <p:nvPr/>
        </p:nvSpPr>
        <p:spPr>
          <a:xfrm>
            <a:off x="1371600" y="5377510"/>
            <a:ext cx="5410200" cy="1480490"/>
          </a:xfrm>
          <a:prstGeom prst="wedgeRoundRectCallout">
            <a:avLst>
              <a:gd name="adj1" fmla="val -1572"/>
              <a:gd name="adj2" fmla="val -11266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should now see something like this. Note, Ubuntu is not yet installed.</a:t>
            </a:r>
          </a:p>
        </p:txBody>
      </p:sp>
    </p:spTree>
    <p:extLst>
      <p:ext uri="{BB962C8B-B14F-4D97-AF65-F5344CB8AC3E}">
        <p14:creationId xmlns:p14="http://schemas.microsoft.com/office/powerpoint/2010/main" val="4256837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(2/34)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862757"/>
            <a:ext cx="5943599" cy="4994996"/>
          </a:xfrm>
        </p:spPr>
      </p:pic>
      <p:sp>
        <p:nvSpPr>
          <p:cNvPr id="5" name="Rounded Rectangular Callout 4"/>
          <p:cNvSpPr/>
          <p:nvPr/>
        </p:nvSpPr>
        <p:spPr>
          <a:xfrm>
            <a:off x="3352800" y="5943600"/>
            <a:ext cx="3429000" cy="914400"/>
          </a:xfrm>
          <a:prstGeom prst="wedgeRoundRectCallout">
            <a:avLst>
              <a:gd name="adj1" fmla="val 39375"/>
              <a:gd name="adj2" fmla="val -252302"/>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Select “Install Ubuntu”</a:t>
            </a:r>
          </a:p>
        </p:txBody>
      </p:sp>
    </p:spTree>
    <p:extLst>
      <p:ext uri="{BB962C8B-B14F-4D97-AF65-F5344CB8AC3E}">
        <p14:creationId xmlns:p14="http://schemas.microsoft.com/office/powerpoint/2010/main" val="61809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Downloads and Installation</a:t>
            </a:r>
          </a:p>
        </p:txBody>
      </p:sp>
      <p:sp>
        <p:nvSpPr>
          <p:cNvPr id="3" name="Content Placeholder 2"/>
          <p:cNvSpPr>
            <a:spLocks noGrp="1"/>
          </p:cNvSpPr>
          <p:nvPr>
            <p:ph idx="1"/>
          </p:nvPr>
        </p:nvSpPr>
        <p:spPr/>
        <p:txBody>
          <a:bodyPr>
            <a:normAutofit lnSpcReduction="10000"/>
          </a:bodyPr>
          <a:lstStyle/>
          <a:p>
            <a:r>
              <a:rPr lang="en-US" dirty="0"/>
              <a:t>Please have </a:t>
            </a:r>
            <a:r>
              <a:rPr lang="en-US" dirty="0" err="1"/>
              <a:t>VirtualBox</a:t>
            </a:r>
            <a:r>
              <a:rPr lang="en-US" dirty="0"/>
              <a:t> ready on your platform unless your laptop is natively running Linux</a:t>
            </a:r>
          </a:p>
          <a:p>
            <a:pPr lvl="1"/>
            <a:r>
              <a:rPr lang="en-US" dirty="0">
                <a:hlinkClick r:id="rId2"/>
              </a:rPr>
              <a:t>www.virtualbox.org/wiki/Downloads</a:t>
            </a:r>
            <a:endParaRPr lang="en-US" dirty="0"/>
          </a:p>
          <a:p>
            <a:pPr lvl="1"/>
            <a:r>
              <a:rPr lang="en-US" dirty="0"/>
              <a:t>Install it for your platform</a:t>
            </a:r>
          </a:p>
          <a:p>
            <a:pPr lvl="1"/>
            <a:r>
              <a:rPr lang="en-US" dirty="0"/>
              <a:t>Current version is 6.1.x</a:t>
            </a:r>
          </a:p>
          <a:p>
            <a:pPr lvl="1"/>
            <a:r>
              <a:rPr lang="en-US" dirty="0"/>
              <a:t>Apply the extension pack also</a:t>
            </a:r>
          </a:p>
          <a:p>
            <a:r>
              <a:rPr lang="en-US" dirty="0"/>
              <a:t>Please download latest “desktop version” of Ubuntu</a:t>
            </a:r>
          </a:p>
          <a:p>
            <a:pPr lvl="1"/>
            <a:r>
              <a:rPr lang="en-US" dirty="0"/>
              <a:t>We will use Ubuntu 20.04 LTS (or 18.04 LTS)</a:t>
            </a:r>
          </a:p>
          <a:p>
            <a:pPr lvl="1"/>
            <a:r>
              <a:rPr lang="en-US" dirty="0">
                <a:hlinkClick r:id="rId3"/>
              </a:rPr>
              <a:t>http://www.ubuntu.com/download</a:t>
            </a:r>
            <a:endParaRPr lang="en-US" dirty="0"/>
          </a:p>
          <a:p>
            <a:pPr lvl="1"/>
            <a:r>
              <a:rPr lang="en-US" dirty="0"/>
              <a:t>Your download will be an ISO image</a:t>
            </a:r>
          </a:p>
          <a:p>
            <a:pPr lvl="1"/>
            <a:r>
              <a:rPr lang="en-US" dirty="0"/>
              <a:t>If your laptop is 64-bit machine, download the 64-bit version else the 32-bit version</a:t>
            </a:r>
          </a:p>
        </p:txBody>
      </p:sp>
    </p:spTree>
    <p:extLst>
      <p:ext uri="{BB962C8B-B14F-4D97-AF65-F5344CB8AC3E}">
        <p14:creationId xmlns:p14="http://schemas.microsoft.com/office/powerpoint/2010/main" val="1011327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(3/34)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862758"/>
            <a:ext cx="5943599" cy="4994994"/>
          </a:xfrm>
        </p:spPr>
      </p:pic>
      <p:sp>
        <p:nvSpPr>
          <p:cNvPr id="5" name="Rounded Rectangular Callout 4"/>
          <p:cNvSpPr/>
          <p:nvPr/>
        </p:nvSpPr>
        <p:spPr>
          <a:xfrm>
            <a:off x="457200" y="5653710"/>
            <a:ext cx="4495800" cy="1204290"/>
          </a:xfrm>
          <a:prstGeom prst="wedgeRoundRectCallout">
            <a:avLst>
              <a:gd name="adj1" fmla="val -14533"/>
              <a:gd name="adj2" fmla="val -258962"/>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Check these two boxes and press Continue. Make sure you are connected to the network</a:t>
            </a:r>
          </a:p>
        </p:txBody>
      </p:sp>
    </p:spTree>
    <p:extLst>
      <p:ext uri="{BB962C8B-B14F-4D97-AF65-F5344CB8AC3E}">
        <p14:creationId xmlns:p14="http://schemas.microsoft.com/office/powerpoint/2010/main" val="14901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(4/34)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884238"/>
            <a:ext cx="5943598" cy="4994994"/>
          </a:xfrm>
        </p:spPr>
      </p:pic>
      <p:sp>
        <p:nvSpPr>
          <p:cNvPr id="5" name="Rounded Rectangular Callout 4"/>
          <p:cNvSpPr/>
          <p:nvPr/>
        </p:nvSpPr>
        <p:spPr>
          <a:xfrm>
            <a:off x="457200" y="5653710"/>
            <a:ext cx="5562600" cy="1204290"/>
          </a:xfrm>
          <a:prstGeom prst="wedgeRoundRectCallout">
            <a:avLst>
              <a:gd name="adj1" fmla="val -23824"/>
              <a:gd name="adj2" fmla="val -24080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Check the two boxes and press Continue. Don’t worry about erase disk – this is not about erasing your real hard drive.</a:t>
            </a:r>
          </a:p>
        </p:txBody>
      </p:sp>
    </p:spTree>
    <p:extLst>
      <p:ext uri="{BB962C8B-B14F-4D97-AF65-F5344CB8AC3E}">
        <p14:creationId xmlns:p14="http://schemas.microsoft.com/office/powerpoint/2010/main" val="1091129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(5/34)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884238"/>
            <a:ext cx="5943598" cy="4994993"/>
          </a:xfrm>
        </p:spPr>
      </p:pic>
      <p:sp>
        <p:nvSpPr>
          <p:cNvPr id="5" name="Rounded Rectangular Callout 4"/>
          <p:cNvSpPr/>
          <p:nvPr/>
        </p:nvSpPr>
        <p:spPr>
          <a:xfrm>
            <a:off x="457200" y="5653710"/>
            <a:ext cx="5562600" cy="1204290"/>
          </a:xfrm>
          <a:prstGeom prst="wedgeRoundRectCallout">
            <a:avLst>
              <a:gd name="adj1" fmla="val 72126"/>
              <a:gd name="adj2" fmla="val -12196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will see something like this. Press continue.</a:t>
            </a:r>
          </a:p>
        </p:txBody>
      </p:sp>
    </p:spTree>
    <p:extLst>
      <p:ext uri="{BB962C8B-B14F-4D97-AF65-F5344CB8AC3E}">
        <p14:creationId xmlns:p14="http://schemas.microsoft.com/office/powerpoint/2010/main" val="1843081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(6/34)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1" y="884238"/>
            <a:ext cx="5943596" cy="4994993"/>
          </a:xfrm>
        </p:spPr>
      </p:pic>
      <p:sp>
        <p:nvSpPr>
          <p:cNvPr id="5" name="Rounded Rectangular Callout 4"/>
          <p:cNvSpPr/>
          <p:nvPr/>
        </p:nvSpPr>
        <p:spPr>
          <a:xfrm>
            <a:off x="457200" y="5653710"/>
            <a:ext cx="5562600" cy="1204290"/>
          </a:xfrm>
          <a:prstGeom prst="wedgeRoundRectCallout">
            <a:avLst>
              <a:gd name="adj1" fmla="val -12925"/>
              <a:gd name="adj2" fmla="val -140942"/>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Since we are in central time zone, select Chicago and press Continue.</a:t>
            </a:r>
          </a:p>
        </p:txBody>
      </p:sp>
    </p:spTree>
    <p:extLst>
      <p:ext uri="{BB962C8B-B14F-4D97-AF65-F5344CB8AC3E}">
        <p14:creationId xmlns:p14="http://schemas.microsoft.com/office/powerpoint/2010/main" val="2807675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(7/34)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1" y="1388708"/>
            <a:ext cx="5943596" cy="3986053"/>
          </a:xfrm>
        </p:spPr>
      </p:pic>
      <p:sp>
        <p:nvSpPr>
          <p:cNvPr id="5" name="Rounded Rectangular Callout 4"/>
          <p:cNvSpPr/>
          <p:nvPr/>
        </p:nvSpPr>
        <p:spPr>
          <a:xfrm>
            <a:off x="457200" y="5653710"/>
            <a:ext cx="5562600" cy="1204290"/>
          </a:xfrm>
          <a:prstGeom prst="wedgeRoundRectCallout">
            <a:avLst>
              <a:gd name="adj1" fmla="val 4585"/>
              <a:gd name="adj2" fmla="val -157448"/>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Default keyboard type and layout is English(US). Press continue.</a:t>
            </a:r>
          </a:p>
        </p:txBody>
      </p:sp>
    </p:spTree>
    <p:extLst>
      <p:ext uri="{BB962C8B-B14F-4D97-AF65-F5344CB8AC3E}">
        <p14:creationId xmlns:p14="http://schemas.microsoft.com/office/powerpoint/2010/main" val="4129716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(8/34)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1" y="1388708"/>
            <a:ext cx="5943595" cy="3986053"/>
          </a:xfrm>
        </p:spPr>
      </p:pic>
      <p:sp>
        <p:nvSpPr>
          <p:cNvPr id="5" name="Rounded Rectangular Callout 4"/>
          <p:cNvSpPr/>
          <p:nvPr/>
        </p:nvSpPr>
        <p:spPr>
          <a:xfrm>
            <a:off x="3124200" y="5105400"/>
            <a:ext cx="5562600" cy="1524000"/>
          </a:xfrm>
          <a:prstGeom prst="wedgeRoundRectCallout">
            <a:avLst>
              <a:gd name="adj1" fmla="val 5836"/>
              <a:gd name="adj2" fmla="val -15593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Choose a login name. This user will have super user access on your VM. In later slides you may see my </a:t>
            </a:r>
            <a:r>
              <a:rPr lang="en-US" sz="2400" dirty="0" err="1">
                <a:solidFill>
                  <a:schemeClr val="tx1"/>
                </a:solidFill>
              </a:rPr>
              <a:t>lastname</a:t>
            </a:r>
            <a:r>
              <a:rPr lang="en-US" sz="2400" dirty="0">
                <a:solidFill>
                  <a:schemeClr val="tx1"/>
                </a:solidFill>
              </a:rPr>
              <a:t> as the username, which is what I set for my VM</a:t>
            </a:r>
          </a:p>
        </p:txBody>
      </p:sp>
    </p:spTree>
    <p:extLst>
      <p:ext uri="{BB962C8B-B14F-4D97-AF65-F5344CB8AC3E}">
        <p14:creationId xmlns:p14="http://schemas.microsoft.com/office/powerpoint/2010/main" val="398157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(9/34)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1" y="1388708"/>
            <a:ext cx="5943595" cy="3986052"/>
          </a:xfrm>
        </p:spPr>
      </p:pic>
      <p:sp>
        <p:nvSpPr>
          <p:cNvPr id="5" name="Rounded Rectangular Callout 4"/>
          <p:cNvSpPr/>
          <p:nvPr/>
        </p:nvSpPr>
        <p:spPr>
          <a:xfrm>
            <a:off x="1219200" y="5324061"/>
            <a:ext cx="5562600" cy="1524000"/>
          </a:xfrm>
          <a:prstGeom prst="wedgeRoundRectCallout">
            <a:avLst>
              <a:gd name="adj1" fmla="val 5836"/>
              <a:gd name="adj2" fmla="val -155936"/>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will see some activity as the installation process continues. Just keep watching until you are prompted.</a:t>
            </a:r>
          </a:p>
        </p:txBody>
      </p:sp>
    </p:spTree>
    <p:extLst>
      <p:ext uri="{BB962C8B-B14F-4D97-AF65-F5344CB8AC3E}">
        <p14:creationId xmlns:p14="http://schemas.microsoft.com/office/powerpoint/2010/main" val="3567284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(10/34)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2" y="1388708"/>
            <a:ext cx="5943593" cy="3986052"/>
          </a:xfrm>
        </p:spPr>
      </p:pic>
      <p:sp>
        <p:nvSpPr>
          <p:cNvPr id="5" name="Rounded Rectangular Callout 4"/>
          <p:cNvSpPr/>
          <p:nvPr/>
        </p:nvSpPr>
        <p:spPr>
          <a:xfrm>
            <a:off x="2133595" y="5257800"/>
            <a:ext cx="5562600" cy="1524000"/>
          </a:xfrm>
          <a:prstGeom prst="wedgeRoundRectCallout">
            <a:avLst>
              <a:gd name="adj1" fmla="val 29957"/>
              <a:gd name="adj2" fmla="val -131154"/>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At this stage, click Restart Now</a:t>
            </a:r>
          </a:p>
        </p:txBody>
      </p:sp>
    </p:spTree>
    <p:extLst>
      <p:ext uri="{BB962C8B-B14F-4D97-AF65-F5344CB8AC3E}">
        <p14:creationId xmlns:p14="http://schemas.microsoft.com/office/powerpoint/2010/main" val="4261774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(11/34)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1473" y="1388708"/>
            <a:ext cx="5925851" cy="3986052"/>
          </a:xfrm>
        </p:spPr>
      </p:pic>
      <p:sp>
        <p:nvSpPr>
          <p:cNvPr id="5" name="Rounded Rectangular Callout 4"/>
          <p:cNvSpPr/>
          <p:nvPr/>
        </p:nvSpPr>
        <p:spPr>
          <a:xfrm>
            <a:off x="1981200" y="5879230"/>
            <a:ext cx="5562600" cy="902570"/>
          </a:xfrm>
          <a:prstGeom prst="wedgeRoundRectCallout">
            <a:avLst>
              <a:gd name="adj1" fmla="val 9052"/>
              <a:gd name="adj2" fmla="val -18554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 not worry about removing any media. Let the system boot up again.</a:t>
            </a:r>
          </a:p>
        </p:txBody>
      </p:sp>
    </p:spTree>
    <p:extLst>
      <p:ext uri="{BB962C8B-B14F-4D97-AF65-F5344CB8AC3E}">
        <p14:creationId xmlns:p14="http://schemas.microsoft.com/office/powerpoint/2010/main" val="4283222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(12/34)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948793"/>
            <a:ext cx="6248399" cy="5391921"/>
          </a:xfrm>
        </p:spPr>
      </p:pic>
      <p:sp>
        <p:nvSpPr>
          <p:cNvPr id="5" name="Rounded Rectangular Callout 4"/>
          <p:cNvSpPr/>
          <p:nvPr/>
        </p:nvSpPr>
        <p:spPr>
          <a:xfrm>
            <a:off x="1981200" y="5879230"/>
            <a:ext cx="5562600" cy="902570"/>
          </a:xfrm>
          <a:prstGeom prst="wedgeRoundRectCallout">
            <a:avLst>
              <a:gd name="adj1" fmla="val 9052"/>
              <a:gd name="adj2" fmla="val -18554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Don’t worry about this. Let it continue booting.</a:t>
            </a:r>
          </a:p>
        </p:txBody>
      </p:sp>
    </p:spTree>
    <p:extLst>
      <p:ext uri="{BB962C8B-B14F-4D97-AF65-F5344CB8AC3E}">
        <p14:creationId xmlns:p14="http://schemas.microsoft.com/office/powerpoint/2010/main" val="156493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AADBC-FDA4-4481-A452-5D874E3F9291}"/>
              </a:ext>
            </a:extLst>
          </p:cNvPr>
          <p:cNvSpPr>
            <a:spLocks noGrp="1"/>
          </p:cNvSpPr>
          <p:nvPr>
            <p:ph type="title"/>
          </p:nvPr>
        </p:nvSpPr>
        <p:spPr/>
        <p:txBody>
          <a:bodyPr/>
          <a:lstStyle/>
          <a:p>
            <a:r>
              <a:rPr lang="en-US" dirty="0"/>
              <a:t>After Starting the Latest </a:t>
            </a:r>
            <a:r>
              <a:rPr lang="en-US" dirty="0" err="1"/>
              <a:t>Virtualbox</a:t>
            </a:r>
            <a:endParaRPr lang="en-US" dirty="0"/>
          </a:p>
        </p:txBody>
      </p:sp>
      <p:pic>
        <p:nvPicPr>
          <p:cNvPr id="4" name="Content Placeholder 3">
            <a:extLst>
              <a:ext uri="{FF2B5EF4-FFF2-40B4-BE49-F238E27FC236}">
                <a16:creationId xmlns:a16="http://schemas.microsoft.com/office/drawing/2014/main" id="{A0598625-073B-4BD7-AD71-222EFEAD085F}"/>
              </a:ext>
            </a:extLst>
          </p:cNvPr>
          <p:cNvPicPr>
            <a:picLocks noGrp="1" noChangeAspect="1"/>
          </p:cNvPicPr>
          <p:nvPr>
            <p:ph idx="1"/>
          </p:nvPr>
        </p:nvPicPr>
        <p:blipFill>
          <a:blip r:embed="rId2"/>
          <a:stretch>
            <a:fillRect/>
          </a:stretch>
        </p:blipFill>
        <p:spPr>
          <a:xfrm>
            <a:off x="457200" y="1186924"/>
            <a:ext cx="8229600" cy="4742915"/>
          </a:xfrm>
          <a:prstGeom prst="rect">
            <a:avLst/>
          </a:prstGeom>
        </p:spPr>
      </p:pic>
    </p:spTree>
    <p:extLst>
      <p:ext uri="{BB962C8B-B14F-4D97-AF65-F5344CB8AC3E}">
        <p14:creationId xmlns:p14="http://schemas.microsoft.com/office/powerpoint/2010/main" val="3591599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(13/34)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219199"/>
            <a:ext cx="6958741" cy="4680829"/>
          </a:xfrm>
        </p:spPr>
      </p:pic>
      <p:sp>
        <p:nvSpPr>
          <p:cNvPr id="5" name="Rounded Rectangular Callout 4"/>
          <p:cNvSpPr/>
          <p:nvPr/>
        </p:nvSpPr>
        <p:spPr>
          <a:xfrm>
            <a:off x="1981200" y="5746260"/>
            <a:ext cx="5562600" cy="1035540"/>
          </a:xfrm>
          <a:prstGeom prst="wedgeRoundRectCallout">
            <a:avLst>
              <a:gd name="adj1" fmla="val -29722"/>
              <a:gd name="adj2" fmla="val -211017"/>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You should get this log in prompt for the user you created. Here I created one more me. Enter the password for your user.</a:t>
            </a:r>
          </a:p>
        </p:txBody>
      </p:sp>
      <p:sp>
        <p:nvSpPr>
          <p:cNvPr id="3" name="TextBox 2"/>
          <p:cNvSpPr txBox="1"/>
          <p:nvPr/>
        </p:nvSpPr>
        <p:spPr>
          <a:xfrm>
            <a:off x="4648200" y="1981200"/>
            <a:ext cx="4191000" cy="1569660"/>
          </a:xfrm>
          <a:prstGeom prst="rect">
            <a:avLst/>
          </a:prstGeom>
          <a:solidFill>
            <a:srgbClr val="FFFF00"/>
          </a:solidFill>
        </p:spPr>
        <p:txBody>
          <a:bodyPr wrap="square" rtlCol="0">
            <a:spAutoFit/>
          </a:bodyPr>
          <a:lstStyle/>
          <a:p>
            <a:r>
              <a:rPr lang="en-US" sz="2400" dirty="0"/>
              <a:t>Congratulations !! You have now installed Ubuntu as a guest OS and are able to boot into it at this stage.</a:t>
            </a:r>
          </a:p>
        </p:txBody>
      </p:sp>
    </p:spTree>
    <p:extLst>
      <p:ext uri="{BB962C8B-B14F-4D97-AF65-F5344CB8AC3E}">
        <p14:creationId xmlns:p14="http://schemas.microsoft.com/office/powerpoint/2010/main" val="3622553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(14/34)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4801" y="1219199"/>
            <a:ext cx="6262738" cy="4680829"/>
          </a:xfrm>
        </p:spPr>
      </p:pic>
      <p:sp>
        <p:nvSpPr>
          <p:cNvPr id="5" name="Rounded Rectangular Callout 4"/>
          <p:cNvSpPr/>
          <p:nvPr/>
        </p:nvSpPr>
        <p:spPr>
          <a:xfrm>
            <a:off x="1981200" y="5746260"/>
            <a:ext cx="4953000" cy="1035540"/>
          </a:xfrm>
          <a:prstGeom prst="wedgeRoundRectCallout">
            <a:avLst>
              <a:gd name="adj1" fmla="val -46339"/>
              <a:gd name="adj2" fmla="val -28588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 glance at the </a:t>
            </a:r>
            <a:r>
              <a:rPr lang="en-US" sz="2400" dirty="0" err="1">
                <a:solidFill>
                  <a:schemeClr val="tx1"/>
                </a:solidFill>
              </a:rPr>
              <a:t>VirtualBox</a:t>
            </a:r>
            <a:r>
              <a:rPr lang="en-US" sz="2400" dirty="0">
                <a:solidFill>
                  <a:schemeClr val="tx1"/>
                </a:solidFill>
              </a:rPr>
              <a:t> manager window shows your VM in the “Running” state</a:t>
            </a:r>
          </a:p>
        </p:txBody>
      </p:sp>
    </p:spTree>
    <p:extLst>
      <p:ext uri="{BB962C8B-B14F-4D97-AF65-F5344CB8AC3E}">
        <p14:creationId xmlns:p14="http://schemas.microsoft.com/office/powerpoint/2010/main" val="3171548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(15/34)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8162" y="721909"/>
            <a:ext cx="5748037" cy="5178119"/>
          </a:xfrm>
        </p:spPr>
      </p:pic>
      <p:sp>
        <p:nvSpPr>
          <p:cNvPr id="5" name="Rounded Rectangular Callout 4"/>
          <p:cNvSpPr/>
          <p:nvPr/>
        </p:nvSpPr>
        <p:spPr>
          <a:xfrm>
            <a:off x="1981200" y="5746260"/>
            <a:ext cx="4953000" cy="1035540"/>
          </a:xfrm>
          <a:prstGeom prst="wedgeRoundRectCallout">
            <a:avLst>
              <a:gd name="adj1" fmla="val 2424"/>
              <a:gd name="adj2" fmla="val -7280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Back in your VM, you might see this initial screen showing keyboard shortcuts</a:t>
            </a:r>
          </a:p>
        </p:txBody>
      </p:sp>
    </p:spTree>
    <p:extLst>
      <p:ext uri="{BB962C8B-B14F-4D97-AF65-F5344CB8AC3E}">
        <p14:creationId xmlns:p14="http://schemas.microsoft.com/office/powerpoint/2010/main" val="2480753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EE68-FFB6-4D8B-ADF8-79F6ECE48F0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D815EEC-C5ED-4BAE-AC28-B084253E5FC9}"/>
              </a:ext>
            </a:extLst>
          </p:cNvPr>
          <p:cNvPicPr>
            <a:picLocks noGrp="1" noChangeAspect="1"/>
          </p:cNvPicPr>
          <p:nvPr>
            <p:ph idx="1"/>
          </p:nvPr>
        </p:nvPicPr>
        <p:blipFill>
          <a:blip r:embed="rId2"/>
          <a:stretch>
            <a:fillRect/>
          </a:stretch>
        </p:blipFill>
        <p:spPr>
          <a:xfrm>
            <a:off x="681240" y="990600"/>
            <a:ext cx="7781520" cy="5135563"/>
          </a:xfrm>
          <a:prstGeom prst="rect">
            <a:avLst/>
          </a:prstGeom>
        </p:spPr>
      </p:pic>
    </p:spTree>
    <p:extLst>
      <p:ext uri="{BB962C8B-B14F-4D97-AF65-F5344CB8AC3E}">
        <p14:creationId xmlns:p14="http://schemas.microsoft.com/office/powerpoint/2010/main" val="4048804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7DA7-A2B9-4DCA-B69C-5A9F0977E25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4B5DF95-AA21-4D11-8C86-76339E3C48F2}"/>
              </a:ext>
            </a:extLst>
          </p:cNvPr>
          <p:cNvPicPr>
            <a:picLocks noGrp="1" noChangeAspect="1"/>
          </p:cNvPicPr>
          <p:nvPr>
            <p:ph idx="1"/>
          </p:nvPr>
        </p:nvPicPr>
        <p:blipFill>
          <a:blip r:embed="rId2"/>
          <a:stretch>
            <a:fillRect/>
          </a:stretch>
        </p:blipFill>
        <p:spPr>
          <a:xfrm>
            <a:off x="694740" y="990600"/>
            <a:ext cx="7754519" cy="5135563"/>
          </a:xfrm>
          <a:prstGeom prst="rect">
            <a:avLst/>
          </a:prstGeom>
        </p:spPr>
      </p:pic>
    </p:spTree>
    <p:extLst>
      <p:ext uri="{BB962C8B-B14F-4D97-AF65-F5344CB8AC3E}">
        <p14:creationId xmlns:p14="http://schemas.microsoft.com/office/powerpoint/2010/main" val="348734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AEEE8-1458-4380-B478-FD7826AD088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919E6E-FF10-407B-B62D-63D2FC20BB55}"/>
              </a:ext>
            </a:extLst>
          </p:cNvPr>
          <p:cNvPicPr>
            <a:picLocks noGrp="1" noChangeAspect="1"/>
          </p:cNvPicPr>
          <p:nvPr>
            <p:ph idx="1"/>
          </p:nvPr>
        </p:nvPicPr>
        <p:blipFill>
          <a:blip r:embed="rId2"/>
          <a:stretch>
            <a:fillRect/>
          </a:stretch>
        </p:blipFill>
        <p:spPr>
          <a:xfrm>
            <a:off x="665951" y="990600"/>
            <a:ext cx="7812097" cy="5135563"/>
          </a:xfrm>
          <a:prstGeom prst="rect">
            <a:avLst/>
          </a:prstGeom>
        </p:spPr>
      </p:pic>
    </p:spTree>
    <p:extLst>
      <p:ext uri="{BB962C8B-B14F-4D97-AF65-F5344CB8AC3E}">
        <p14:creationId xmlns:p14="http://schemas.microsoft.com/office/powerpoint/2010/main" val="640351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(16/34)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762" y="1143000"/>
            <a:ext cx="6843422" cy="4603260"/>
          </a:xfrm>
        </p:spPr>
      </p:pic>
      <p:sp>
        <p:nvSpPr>
          <p:cNvPr id="5" name="Rounded Rectangular Callout 4"/>
          <p:cNvSpPr/>
          <p:nvPr/>
        </p:nvSpPr>
        <p:spPr>
          <a:xfrm>
            <a:off x="1981200" y="5746260"/>
            <a:ext cx="4953000" cy="1035540"/>
          </a:xfrm>
          <a:prstGeom prst="wedgeRoundRectCallout">
            <a:avLst>
              <a:gd name="adj1" fmla="val 5635"/>
              <a:gd name="adj2" fmla="val -108318"/>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Try CTRL-ALT-t and you should see a bash shell open up</a:t>
            </a:r>
          </a:p>
        </p:txBody>
      </p:sp>
    </p:spTree>
    <p:extLst>
      <p:ext uri="{BB962C8B-B14F-4D97-AF65-F5344CB8AC3E}">
        <p14:creationId xmlns:p14="http://schemas.microsoft.com/office/powerpoint/2010/main" val="2270382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(17/34)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762" y="1143000"/>
            <a:ext cx="6843422" cy="4603259"/>
          </a:xfrm>
        </p:spPr>
      </p:pic>
      <p:sp>
        <p:nvSpPr>
          <p:cNvPr id="5" name="Rounded Rectangular Callout 4"/>
          <p:cNvSpPr/>
          <p:nvPr/>
        </p:nvSpPr>
        <p:spPr>
          <a:xfrm>
            <a:off x="1981200" y="5746260"/>
            <a:ext cx="4953000" cy="1035540"/>
          </a:xfrm>
          <a:prstGeom prst="wedgeRoundRectCallout">
            <a:avLst>
              <a:gd name="adj1" fmla="val 5635"/>
              <a:gd name="adj2" fmla="val -108318"/>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This may pop up. We need to install it for some features like shared folder to work. Click Run.</a:t>
            </a:r>
          </a:p>
        </p:txBody>
      </p:sp>
    </p:spTree>
    <p:extLst>
      <p:ext uri="{BB962C8B-B14F-4D97-AF65-F5344CB8AC3E}">
        <p14:creationId xmlns:p14="http://schemas.microsoft.com/office/powerpoint/2010/main" val="2861268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463E0-E3BF-4D29-B6CD-5AA0C58918F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D367683-AC47-41BC-949A-9C1B4B362E73}"/>
              </a:ext>
            </a:extLst>
          </p:cNvPr>
          <p:cNvPicPr>
            <a:picLocks noGrp="1" noChangeAspect="1"/>
          </p:cNvPicPr>
          <p:nvPr>
            <p:ph idx="1"/>
          </p:nvPr>
        </p:nvPicPr>
        <p:blipFill>
          <a:blip r:embed="rId2"/>
          <a:stretch>
            <a:fillRect/>
          </a:stretch>
        </p:blipFill>
        <p:spPr>
          <a:xfrm>
            <a:off x="729306" y="990600"/>
            <a:ext cx="7685387" cy="5135563"/>
          </a:xfrm>
          <a:prstGeom prst="rect">
            <a:avLst/>
          </a:prstGeom>
        </p:spPr>
      </p:pic>
      <p:sp>
        <p:nvSpPr>
          <p:cNvPr id="6" name="Speech Bubble: Rectangle with Corners Rounded 5">
            <a:extLst>
              <a:ext uri="{FF2B5EF4-FFF2-40B4-BE49-F238E27FC236}">
                <a16:creationId xmlns:a16="http://schemas.microsoft.com/office/drawing/2014/main" id="{46C6518D-B389-40A8-AD9B-02AB987B0AEB}"/>
              </a:ext>
            </a:extLst>
          </p:cNvPr>
          <p:cNvSpPr/>
          <p:nvPr/>
        </p:nvSpPr>
        <p:spPr>
          <a:xfrm>
            <a:off x="3505200" y="1981200"/>
            <a:ext cx="3200400" cy="1295400"/>
          </a:xfrm>
          <a:prstGeom prst="wedgeRoundRectCallout">
            <a:avLst>
              <a:gd name="adj1" fmla="val -69185"/>
              <a:gd name="adj2" fmla="val -835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the “Insert Guest Addition” from Devices pull down menu if you don’t get this by default</a:t>
            </a:r>
          </a:p>
        </p:txBody>
      </p:sp>
    </p:spTree>
    <p:extLst>
      <p:ext uri="{BB962C8B-B14F-4D97-AF65-F5344CB8AC3E}">
        <p14:creationId xmlns:p14="http://schemas.microsoft.com/office/powerpoint/2010/main" val="3326793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3F1A8-DC54-43A2-A5A7-30EFA75644C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3088F9CB-A538-4B49-9748-5082CE000E5D}"/>
              </a:ext>
            </a:extLst>
          </p:cNvPr>
          <p:cNvPicPr>
            <a:picLocks noGrp="1" noChangeAspect="1"/>
          </p:cNvPicPr>
          <p:nvPr>
            <p:ph idx="1"/>
          </p:nvPr>
        </p:nvPicPr>
        <p:blipFill>
          <a:blip r:embed="rId2"/>
          <a:stretch>
            <a:fillRect/>
          </a:stretch>
        </p:blipFill>
        <p:spPr>
          <a:xfrm>
            <a:off x="700715" y="990600"/>
            <a:ext cx="7742570" cy="5135563"/>
          </a:xfrm>
          <a:prstGeom prst="rect">
            <a:avLst/>
          </a:prstGeom>
        </p:spPr>
      </p:pic>
      <p:sp>
        <p:nvSpPr>
          <p:cNvPr id="5" name="Speech Bubble: Rectangle with Corners Rounded 4">
            <a:extLst>
              <a:ext uri="{FF2B5EF4-FFF2-40B4-BE49-F238E27FC236}">
                <a16:creationId xmlns:a16="http://schemas.microsoft.com/office/drawing/2014/main" id="{3CFD517D-DA42-461D-A0F7-2F0DE4D43CA7}"/>
              </a:ext>
            </a:extLst>
          </p:cNvPr>
          <p:cNvSpPr/>
          <p:nvPr/>
        </p:nvSpPr>
        <p:spPr>
          <a:xfrm>
            <a:off x="4953000" y="4343400"/>
            <a:ext cx="3200400" cy="1295400"/>
          </a:xfrm>
          <a:prstGeom prst="wedgeRoundRectCallout">
            <a:avLst>
              <a:gd name="adj1" fmla="val -61615"/>
              <a:gd name="adj2" fmla="val -1209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may first need to install these packages via </a:t>
            </a:r>
            <a:r>
              <a:rPr lang="en-US" dirty="0" err="1"/>
              <a:t>sudo</a:t>
            </a:r>
            <a:r>
              <a:rPr lang="en-US" dirty="0"/>
              <a:t> apt-get install</a:t>
            </a:r>
          </a:p>
        </p:txBody>
      </p:sp>
    </p:spTree>
    <p:extLst>
      <p:ext uri="{BB962C8B-B14F-4D97-AF65-F5344CB8AC3E}">
        <p14:creationId xmlns:p14="http://schemas.microsoft.com/office/powerpoint/2010/main" val="243175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038-8F2D-411D-86BE-F416194A36AF}"/>
              </a:ext>
            </a:extLst>
          </p:cNvPr>
          <p:cNvSpPr>
            <a:spLocks noGrp="1"/>
          </p:cNvSpPr>
          <p:nvPr>
            <p:ph type="title"/>
          </p:nvPr>
        </p:nvSpPr>
        <p:spPr/>
        <p:txBody>
          <a:bodyPr/>
          <a:lstStyle/>
          <a:p>
            <a:r>
              <a:rPr lang="en-US" dirty="0"/>
              <a:t>Latest Version of VirtualBox (6.1)</a:t>
            </a:r>
          </a:p>
        </p:txBody>
      </p:sp>
      <p:pic>
        <p:nvPicPr>
          <p:cNvPr id="5" name="Content Placeholder 4">
            <a:extLst>
              <a:ext uri="{FF2B5EF4-FFF2-40B4-BE49-F238E27FC236}">
                <a16:creationId xmlns:a16="http://schemas.microsoft.com/office/drawing/2014/main" id="{729148D3-079D-48AD-9928-3BD2C76168D0}"/>
              </a:ext>
            </a:extLst>
          </p:cNvPr>
          <p:cNvPicPr>
            <a:picLocks noGrp="1" noChangeAspect="1"/>
          </p:cNvPicPr>
          <p:nvPr>
            <p:ph idx="1"/>
          </p:nvPr>
        </p:nvPicPr>
        <p:blipFill>
          <a:blip r:embed="rId2"/>
          <a:stretch>
            <a:fillRect/>
          </a:stretch>
        </p:blipFill>
        <p:spPr>
          <a:xfrm>
            <a:off x="1143000" y="1371599"/>
            <a:ext cx="6858000" cy="5020125"/>
          </a:xfrm>
          <a:prstGeom prst="rect">
            <a:avLst/>
          </a:prstGeom>
        </p:spPr>
      </p:pic>
    </p:spTree>
    <p:extLst>
      <p:ext uri="{BB962C8B-B14F-4D97-AF65-F5344CB8AC3E}">
        <p14:creationId xmlns:p14="http://schemas.microsoft.com/office/powerpoint/2010/main" val="112848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02B5D-B022-43EB-9E5E-9ECB0C244A89}"/>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F6A14FB-7544-42CB-A475-21BE5EB10A82}"/>
              </a:ext>
            </a:extLst>
          </p:cNvPr>
          <p:cNvPicPr>
            <a:picLocks noGrp="1" noChangeAspect="1"/>
          </p:cNvPicPr>
          <p:nvPr>
            <p:ph idx="1"/>
          </p:nvPr>
        </p:nvPicPr>
        <p:blipFill>
          <a:blip r:embed="rId2"/>
          <a:stretch>
            <a:fillRect/>
          </a:stretch>
        </p:blipFill>
        <p:spPr>
          <a:xfrm>
            <a:off x="745737" y="990600"/>
            <a:ext cx="7652526" cy="5135563"/>
          </a:xfrm>
          <a:prstGeom prst="rect">
            <a:avLst/>
          </a:prstGeom>
        </p:spPr>
      </p:pic>
    </p:spTree>
    <p:extLst>
      <p:ext uri="{BB962C8B-B14F-4D97-AF65-F5344CB8AC3E}">
        <p14:creationId xmlns:p14="http://schemas.microsoft.com/office/powerpoint/2010/main" val="2852599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(18/34)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763" y="1143000"/>
            <a:ext cx="6843420" cy="4603259"/>
          </a:xfrm>
        </p:spPr>
      </p:pic>
      <p:sp>
        <p:nvSpPr>
          <p:cNvPr id="5" name="Rounded Rectangular Callout 4"/>
          <p:cNvSpPr/>
          <p:nvPr/>
        </p:nvSpPr>
        <p:spPr>
          <a:xfrm>
            <a:off x="1981200" y="5746260"/>
            <a:ext cx="4953000" cy="1035540"/>
          </a:xfrm>
          <a:prstGeom prst="wedgeRoundRectCallout">
            <a:avLst>
              <a:gd name="adj1" fmla="val 418"/>
              <a:gd name="adj2" fmla="val -21869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It will ask you for your password. Since you are </a:t>
            </a:r>
            <a:r>
              <a:rPr lang="en-US" sz="2400" dirty="0" err="1">
                <a:solidFill>
                  <a:schemeClr val="tx1"/>
                </a:solidFill>
              </a:rPr>
              <a:t>superuser</a:t>
            </a:r>
            <a:r>
              <a:rPr lang="en-US" sz="2400" dirty="0">
                <a:solidFill>
                  <a:schemeClr val="tx1"/>
                </a:solidFill>
              </a:rPr>
              <a:t>, you can install the additions.</a:t>
            </a:r>
          </a:p>
        </p:txBody>
      </p:sp>
    </p:spTree>
    <p:extLst>
      <p:ext uri="{BB962C8B-B14F-4D97-AF65-F5344CB8AC3E}">
        <p14:creationId xmlns:p14="http://schemas.microsoft.com/office/powerpoint/2010/main" val="1214530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(19/34)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763" y="1143000"/>
            <a:ext cx="6843420" cy="4603258"/>
          </a:xfrm>
        </p:spPr>
      </p:pic>
      <p:sp>
        <p:nvSpPr>
          <p:cNvPr id="5" name="Rounded Rectangular Callout 4"/>
          <p:cNvSpPr/>
          <p:nvPr/>
        </p:nvSpPr>
        <p:spPr>
          <a:xfrm>
            <a:off x="1981200" y="5746260"/>
            <a:ext cx="4953000" cy="1035540"/>
          </a:xfrm>
          <a:prstGeom prst="wedgeRoundRectCallout">
            <a:avLst>
              <a:gd name="adj1" fmla="val 418"/>
              <a:gd name="adj2" fmla="val -21869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After the Additions are installed, press Return to close the window</a:t>
            </a:r>
          </a:p>
        </p:txBody>
      </p:sp>
    </p:spTree>
    <p:extLst>
      <p:ext uri="{BB962C8B-B14F-4D97-AF65-F5344CB8AC3E}">
        <p14:creationId xmlns:p14="http://schemas.microsoft.com/office/powerpoint/2010/main" val="2889316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(20/34)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763" y="1143000"/>
            <a:ext cx="6843419" cy="4603258"/>
          </a:xfrm>
        </p:spPr>
      </p:pic>
      <p:sp>
        <p:nvSpPr>
          <p:cNvPr id="5" name="Rounded Rectangular Callout 4"/>
          <p:cNvSpPr/>
          <p:nvPr/>
        </p:nvSpPr>
        <p:spPr>
          <a:xfrm>
            <a:off x="1981200" y="5746260"/>
            <a:ext cx="4953000" cy="1035540"/>
          </a:xfrm>
          <a:prstGeom prst="wedgeRoundRectCallout">
            <a:avLst>
              <a:gd name="adj1" fmla="val 11856"/>
              <a:gd name="adj2" fmla="val -204298"/>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Shutdown/reboot to get the features enabled.</a:t>
            </a:r>
          </a:p>
        </p:txBody>
      </p:sp>
      <p:sp>
        <p:nvSpPr>
          <p:cNvPr id="6" name="Rounded Rectangular Callout 5"/>
          <p:cNvSpPr/>
          <p:nvPr/>
        </p:nvSpPr>
        <p:spPr>
          <a:xfrm>
            <a:off x="6096000" y="3200400"/>
            <a:ext cx="2133600" cy="2209800"/>
          </a:xfrm>
          <a:prstGeom prst="wedgeRoundRectCallout">
            <a:avLst>
              <a:gd name="adj1" fmla="val 33284"/>
              <a:gd name="adj2" fmla="val -120849"/>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Pulldown menu to get the option to shutdown or press CTRL-ALT-DEL</a:t>
            </a:r>
          </a:p>
        </p:txBody>
      </p:sp>
    </p:spTree>
    <p:extLst>
      <p:ext uri="{BB962C8B-B14F-4D97-AF65-F5344CB8AC3E}">
        <p14:creationId xmlns:p14="http://schemas.microsoft.com/office/powerpoint/2010/main" val="4279664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(21/34)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763" y="1269131"/>
            <a:ext cx="6843419" cy="4350996"/>
          </a:xfrm>
        </p:spPr>
      </p:pic>
      <p:sp>
        <p:nvSpPr>
          <p:cNvPr id="5" name="Rounded Rectangular Callout 4"/>
          <p:cNvSpPr/>
          <p:nvPr/>
        </p:nvSpPr>
        <p:spPr>
          <a:xfrm>
            <a:off x="1981200" y="5746260"/>
            <a:ext cx="4953000" cy="1035540"/>
          </a:xfrm>
          <a:prstGeom prst="wedgeRoundRectCallout">
            <a:avLst>
              <a:gd name="adj1" fmla="val 11856"/>
              <a:gd name="adj2" fmla="val -204298"/>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Here you can set a variety of features of your virtual machine</a:t>
            </a:r>
          </a:p>
        </p:txBody>
      </p:sp>
      <p:sp>
        <p:nvSpPr>
          <p:cNvPr id="6" name="Rounded Rectangular Callout 5"/>
          <p:cNvSpPr/>
          <p:nvPr/>
        </p:nvSpPr>
        <p:spPr>
          <a:xfrm>
            <a:off x="6096000" y="3200400"/>
            <a:ext cx="2133600" cy="2209800"/>
          </a:xfrm>
          <a:prstGeom prst="wedgeRoundRectCallout">
            <a:avLst>
              <a:gd name="adj1" fmla="val 33284"/>
              <a:gd name="adj2" fmla="val -120849"/>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Pulldown menu to get system settings or from left side menu</a:t>
            </a:r>
          </a:p>
        </p:txBody>
      </p:sp>
    </p:spTree>
    <p:extLst>
      <p:ext uri="{BB962C8B-B14F-4D97-AF65-F5344CB8AC3E}">
        <p14:creationId xmlns:p14="http://schemas.microsoft.com/office/powerpoint/2010/main" val="14569169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(22/34)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763" y="1269131"/>
            <a:ext cx="6843418" cy="4350996"/>
          </a:xfrm>
        </p:spPr>
      </p:pic>
      <p:sp>
        <p:nvSpPr>
          <p:cNvPr id="5" name="Rounded Rectangular Callout 4"/>
          <p:cNvSpPr/>
          <p:nvPr/>
        </p:nvSpPr>
        <p:spPr>
          <a:xfrm>
            <a:off x="1981200" y="5746260"/>
            <a:ext cx="4953000" cy="1035540"/>
          </a:xfrm>
          <a:prstGeom prst="wedgeRoundRectCallout">
            <a:avLst>
              <a:gd name="adj1" fmla="val -9014"/>
              <a:gd name="adj2" fmla="val -235012"/>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For example, here we set how long of inactivity before the screen turns off</a:t>
            </a:r>
          </a:p>
        </p:txBody>
      </p:sp>
      <p:sp>
        <p:nvSpPr>
          <p:cNvPr id="6" name="Rounded Rectangular Callout 5"/>
          <p:cNvSpPr/>
          <p:nvPr/>
        </p:nvSpPr>
        <p:spPr>
          <a:xfrm>
            <a:off x="6096000" y="3200400"/>
            <a:ext cx="2133600" cy="2209800"/>
          </a:xfrm>
          <a:prstGeom prst="wedgeRoundRectCallout">
            <a:avLst>
              <a:gd name="adj1" fmla="val 33284"/>
              <a:gd name="adj2" fmla="val -120849"/>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Pulldown menu to get system settings or from left side menu</a:t>
            </a:r>
          </a:p>
        </p:txBody>
      </p:sp>
    </p:spTree>
    <p:extLst>
      <p:ext uri="{BB962C8B-B14F-4D97-AF65-F5344CB8AC3E}">
        <p14:creationId xmlns:p14="http://schemas.microsoft.com/office/powerpoint/2010/main" val="20369859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(23/34)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1986" y="1269131"/>
            <a:ext cx="6142971" cy="4350996"/>
          </a:xfrm>
        </p:spPr>
      </p:pic>
      <p:sp>
        <p:nvSpPr>
          <p:cNvPr id="7" name="Rounded Rectangular Callout 6"/>
          <p:cNvSpPr/>
          <p:nvPr/>
        </p:nvSpPr>
        <p:spPr>
          <a:xfrm>
            <a:off x="685801" y="4953000"/>
            <a:ext cx="7162750" cy="1828800"/>
          </a:xfrm>
          <a:prstGeom prst="wedgeRoundRectCallout">
            <a:avLst>
              <a:gd name="adj1" fmla="val 8299"/>
              <a:gd name="adj2" fmla="val -17166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Open a shell and type “cd /media/sf_&lt;name you gave for your shared folder&gt;” and then type “ls –l” to see the contents. Most likely, permissions will be denied.</a:t>
            </a:r>
          </a:p>
          <a:p>
            <a:pPr algn="ctr"/>
            <a:r>
              <a:rPr lang="en-US" sz="2400" dirty="0">
                <a:solidFill>
                  <a:schemeClr val="tx1"/>
                </a:solidFill>
              </a:rPr>
              <a:t>Note that this is your shared folder from your host machine that you are trying to access.</a:t>
            </a:r>
          </a:p>
        </p:txBody>
      </p:sp>
    </p:spTree>
    <p:extLst>
      <p:ext uri="{BB962C8B-B14F-4D97-AF65-F5344CB8AC3E}">
        <p14:creationId xmlns:p14="http://schemas.microsoft.com/office/powerpoint/2010/main" val="5043840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(24/34)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871509"/>
            <a:ext cx="6704357" cy="4748618"/>
          </a:xfrm>
        </p:spPr>
      </p:pic>
      <p:sp>
        <p:nvSpPr>
          <p:cNvPr id="7" name="Rounded Rectangular Callout 6"/>
          <p:cNvSpPr/>
          <p:nvPr/>
        </p:nvSpPr>
        <p:spPr>
          <a:xfrm>
            <a:off x="685801" y="4953000"/>
            <a:ext cx="7162750" cy="1828800"/>
          </a:xfrm>
          <a:prstGeom prst="wedgeRoundRectCallout">
            <a:avLst>
              <a:gd name="adj1" fmla="val -19315"/>
              <a:gd name="adj2" fmla="val -154274"/>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To be able to access the shared folder, type the command as shown (without the double quotes): </a:t>
            </a:r>
          </a:p>
          <a:p>
            <a:pPr algn="ctr"/>
            <a:r>
              <a:rPr lang="en-US" sz="2400" dirty="0">
                <a:solidFill>
                  <a:schemeClr val="tx1"/>
                </a:solidFill>
              </a:rPr>
              <a:t>“</a:t>
            </a:r>
            <a:r>
              <a:rPr lang="en-US" sz="2400" dirty="0" err="1">
                <a:solidFill>
                  <a:schemeClr val="tx1"/>
                </a:solidFill>
              </a:rPr>
              <a:t>sudo</a:t>
            </a:r>
            <a:r>
              <a:rPr lang="en-US" sz="2400" dirty="0">
                <a:solidFill>
                  <a:schemeClr val="tx1"/>
                </a:solidFill>
              </a:rPr>
              <a:t> </a:t>
            </a:r>
            <a:r>
              <a:rPr lang="en-US" sz="2400" dirty="0" err="1">
                <a:solidFill>
                  <a:schemeClr val="tx1"/>
                </a:solidFill>
              </a:rPr>
              <a:t>adduser</a:t>
            </a:r>
            <a:r>
              <a:rPr lang="en-US" sz="2400" dirty="0">
                <a:solidFill>
                  <a:schemeClr val="tx1"/>
                </a:solidFill>
              </a:rPr>
              <a:t> &lt;user </a:t>
            </a:r>
            <a:r>
              <a:rPr lang="en-US" sz="2400" dirty="0" err="1">
                <a:solidFill>
                  <a:schemeClr val="tx1"/>
                </a:solidFill>
              </a:rPr>
              <a:t>loginname</a:t>
            </a:r>
            <a:r>
              <a:rPr lang="en-US" sz="2400" dirty="0">
                <a:solidFill>
                  <a:schemeClr val="tx1"/>
                </a:solidFill>
              </a:rPr>
              <a:t>&gt; </a:t>
            </a:r>
            <a:r>
              <a:rPr lang="en-US" sz="2400" dirty="0" err="1">
                <a:solidFill>
                  <a:schemeClr val="tx1"/>
                </a:solidFill>
              </a:rPr>
              <a:t>vboxsf</a:t>
            </a:r>
            <a:r>
              <a:rPr lang="en-US" sz="2400" dirty="0">
                <a:solidFill>
                  <a:schemeClr val="tx1"/>
                </a:solidFill>
              </a:rPr>
              <a:t>”</a:t>
            </a:r>
          </a:p>
          <a:p>
            <a:pPr algn="ctr"/>
            <a:r>
              <a:rPr lang="en-US" sz="2400" dirty="0">
                <a:solidFill>
                  <a:schemeClr val="tx1"/>
                </a:solidFill>
              </a:rPr>
              <a:t>Effectively, we are going to add ourselves to the </a:t>
            </a:r>
            <a:r>
              <a:rPr lang="en-US" sz="2400" dirty="0" err="1">
                <a:solidFill>
                  <a:schemeClr val="tx1"/>
                </a:solidFill>
              </a:rPr>
              <a:t>vboxsf</a:t>
            </a:r>
            <a:r>
              <a:rPr lang="en-US" sz="2400" dirty="0">
                <a:solidFill>
                  <a:schemeClr val="tx1"/>
                </a:solidFill>
              </a:rPr>
              <a:t> group.</a:t>
            </a:r>
          </a:p>
        </p:txBody>
      </p:sp>
      <p:sp>
        <p:nvSpPr>
          <p:cNvPr id="5" name="Rounded Rectangular Callout 4"/>
          <p:cNvSpPr/>
          <p:nvPr/>
        </p:nvSpPr>
        <p:spPr>
          <a:xfrm>
            <a:off x="5105400" y="2590800"/>
            <a:ext cx="3886249" cy="1828800"/>
          </a:xfrm>
          <a:prstGeom prst="wedgeRoundRectCallout">
            <a:avLst>
              <a:gd name="adj1" fmla="val -85070"/>
              <a:gd name="adj2" fmla="val -7764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sudo</a:t>
            </a:r>
            <a:r>
              <a:rPr lang="en-US" sz="2400" dirty="0">
                <a:solidFill>
                  <a:schemeClr val="tx1"/>
                </a:solidFill>
              </a:rPr>
              <a:t> command allows a user to execute commands as </a:t>
            </a:r>
            <a:r>
              <a:rPr lang="en-US" sz="2400" dirty="0" err="1">
                <a:solidFill>
                  <a:schemeClr val="tx1"/>
                </a:solidFill>
              </a:rPr>
              <a:t>superuser</a:t>
            </a:r>
            <a:r>
              <a:rPr lang="en-US" sz="2400" dirty="0">
                <a:solidFill>
                  <a:schemeClr val="tx1"/>
                </a:solidFill>
              </a:rPr>
              <a:t> as long as that user belongs to the </a:t>
            </a:r>
            <a:r>
              <a:rPr lang="en-US" sz="2400" dirty="0" err="1">
                <a:solidFill>
                  <a:schemeClr val="tx1"/>
                </a:solidFill>
              </a:rPr>
              <a:t>sudoers</a:t>
            </a:r>
            <a:r>
              <a:rPr lang="en-US" sz="2400" dirty="0">
                <a:solidFill>
                  <a:schemeClr val="tx1"/>
                </a:solidFill>
              </a:rPr>
              <a:t> group </a:t>
            </a:r>
          </a:p>
        </p:txBody>
      </p:sp>
    </p:spTree>
    <p:extLst>
      <p:ext uri="{BB962C8B-B14F-4D97-AF65-F5344CB8AC3E}">
        <p14:creationId xmlns:p14="http://schemas.microsoft.com/office/powerpoint/2010/main" val="29445376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616" y="990600"/>
            <a:ext cx="7634768" cy="5135563"/>
          </a:xfrm>
        </p:spPr>
      </p:pic>
      <p:sp>
        <p:nvSpPr>
          <p:cNvPr id="2" name="Title 1"/>
          <p:cNvSpPr>
            <a:spLocks noGrp="1"/>
          </p:cNvSpPr>
          <p:nvPr>
            <p:ph type="title"/>
          </p:nvPr>
        </p:nvSpPr>
        <p:spPr/>
        <p:txBody>
          <a:bodyPr/>
          <a:lstStyle/>
          <a:p>
            <a:r>
              <a:rPr lang="en-US" dirty="0"/>
              <a:t>Installing Ubuntu as Guest OS (25/34)</a:t>
            </a:r>
          </a:p>
        </p:txBody>
      </p:sp>
      <p:sp>
        <p:nvSpPr>
          <p:cNvPr id="7" name="Rounded Rectangular Callout 6"/>
          <p:cNvSpPr/>
          <p:nvPr/>
        </p:nvSpPr>
        <p:spPr>
          <a:xfrm>
            <a:off x="685801" y="4953000"/>
            <a:ext cx="7162750" cy="1828800"/>
          </a:xfrm>
          <a:prstGeom prst="wedgeRoundRectCallout">
            <a:avLst>
              <a:gd name="adj1" fmla="val 1639"/>
              <a:gd name="adj2" fmla="val -8688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Reboot the machine as you did before. Simply logging out and logging back in may also work but I found that rebooting certainly worked.</a:t>
            </a:r>
          </a:p>
        </p:txBody>
      </p:sp>
    </p:spTree>
    <p:extLst>
      <p:ext uri="{BB962C8B-B14F-4D97-AF65-F5344CB8AC3E}">
        <p14:creationId xmlns:p14="http://schemas.microsoft.com/office/powerpoint/2010/main" val="4227711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(26/34)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394" y="1143000"/>
            <a:ext cx="6450157" cy="4603258"/>
          </a:xfrm>
        </p:spPr>
      </p:pic>
      <p:sp>
        <p:nvSpPr>
          <p:cNvPr id="5" name="Rounded Rectangular Callout 4"/>
          <p:cNvSpPr/>
          <p:nvPr/>
        </p:nvSpPr>
        <p:spPr>
          <a:xfrm>
            <a:off x="685801" y="5746260"/>
            <a:ext cx="7162750" cy="1035540"/>
          </a:xfrm>
          <a:prstGeom prst="wedgeRoundRectCallout">
            <a:avLst>
              <a:gd name="adj1" fmla="val 8299"/>
              <a:gd name="adj2" fmla="val -17166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Once you have rebooted and opened a shell, type “cd /media/sf_&lt;name you gave for your shared folder&gt;” and then type “ls –l” to see the contents. </a:t>
            </a:r>
          </a:p>
        </p:txBody>
      </p:sp>
    </p:spTree>
    <p:extLst>
      <p:ext uri="{BB962C8B-B14F-4D97-AF65-F5344CB8AC3E}">
        <p14:creationId xmlns:p14="http://schemas.microsoft.com/office/powerpoint/2010/main" val="233505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BD5861-5CCB-4AC2-BD80-96F625FF593D}"/>
              </a:ext>
            </a:extLst>
          </p:cNvPr>
          <p:cNvSpPr txBox="1"/>
          <p:nvPr/>
        </p:nvSpPr>
        <p:spPr>
          <a:xfrm>
            <a:off x="1141413" y="1143000"/>
            <a:ext cx="6934200" cy="1815882"/>
          </a:xfrm>
          <a:prstGeom prst="rect">
            <a:avLst/>
          </a:prstGeom>
          <a:solidFill>
            <a:srgbClr val="FFFF00"/>
          </a:solidFill>
        </p:spPr>
        <p:txBody>
          <a:bodyPr wrap="square" rtlCol="0">
            <a:spAutoFit/>
          </a:bodyPr>
          <a:lstStyle/>
          <a:p>
            <a:r>
              <a:rPr lang="en-US" sz="2800" dirty="0"/>
              <a:t>Please note that the slides hereon are from an older version of VirtualBox and an earlier version of Ubuntu that I had installed. But the process should be very similar.</a:t>
            </a:r>
          </a:p>
        </p:txBody>
      </p:sp>
    </p:spTree>
    <p:extLst>
      <p:ext uri="{BB962C8B-B14F-4D97-AF65-F5344CB8AC3E}">
        <p14:creationId xmlns:p14="http://schemas.microsoft.com/office/powerpoint/2010/main" val="2731233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(27/34)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394" y="1143000"/>
            <a:ext cx="6450157" cy="4603257"/>
          </a:xfrm>
        </p:spPr>
      </p:pic>
      <p:sp>
        <p:nvSpPr>
          <p:cNvPr id="5" name="Rounded Rectangular Callout 4"/>
          <p:cNvSpPr/>
          <p:nvPr/>
        </p:nvSpPr>
        <p:spPr>
          <a:xfrm>
            <a:off x="1524050" y="4572000"/>
            <a:ext cx="7162750" cy="1981200"/>
          </a:xfrm>
          <a:prstGeom prst="wedgeRoundRectCallout">
            <a:avLst>
              <a:gd name="adj1" fmla="val -19453"/>
              <a:gd name="adj2" fmla="val -17060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 that we do not need to supply a password every time we use the </a:t>
            </a:r>
            <a:r>
              <a:rPr lang="en-US" sz="2400" dirty="0" err="1">
                <a:solidFill>
                  <a:schemeClr val="tx1"/>
                </a:solidFill>
              </a:rPr>
              <a:t>sudo</a:t>
            </a:r>
            <a:r>
              <a:rPr lang="en-US" sz="2400" dirty="0">
                <a:solidFill>
                  <a:schemeClr val="tx1"/>
                </a:solidFill>
              </a:rPr>
              <a:t> command, we are going to modify an internal file via the “</a:t>
            </a:r>
            <a:r>
              <a:rPr lang="en-US" sz="2400" dirty="0" err="1">
                <a:solidFill>
                  <a:schemeClr val="tx1"/>
                </a:solidFill>
              </a:rPr>
              <a:t>visudo</a:t>
            </a:r>
            <a:r>
              <a:rPr lang="en-US" sz="2400" dirty="0">
                <a:solidFill>
                  <a:schemeClr val="tx1"/>
                </a:solidFill>
              </a:rPr>
              <a:t>” command. Do not type this as we will do it a different way as shown in a couple of slides </a:t>
            </a:r>
          </a:p>
        </p:txBody>
      </p:sp>
    </p:spTree>
    <p:extLst>
      <p:ext uri="{BB962C8B-B14F-4D97-AF65-F5344CB8AC3E}">
        <p14:creationId xmlns:p14="http://schemas.microsoft.com/office/powerpoint/2010/main" val="2602324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(28/34)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8394" y="1143000"/>
            <a:ext cx="6450156" cy="4603257"/>
          </a:xfrm>
        </p:spPr>
      </p:pic>
      <p:sp>
        <p:nvSpPr>
          <p:cNvPr id="5" name="Rounded Rectangular Callout 4"/>
          <p:cNvSpPr/>
          <p:nvPr/>
        </p:nvSpPr>
        <p:spPr>
          <a:xfrm>
            <a:off x="4572000" y="5562600"/>
            <a:ext cx="4114800" cy="990600"/>
          </a:xfrm>
          <a:prstGeom prst="wedgeRoundRectCallout">
            <a:avLst>
              <a:gd name="adj1" fmla="val 4831"/>
              <a:gd name="adj2" fmla="val -20898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This is the file we need to modify. But there is a better way shown next</a:t>
            </a:r>
          </a:p>
        </p:txBody>
      </p:sp>
    </p:spTree>
    <p:extLst>
      <p:ext uri="{BB962C8B-B14F-4D97-AF65-F5344CB8AC3E}">
        <p14:creationId xmlns:p14="http://schemas.microsoft.com/office/powerpoint/2010/main" val="1813003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(29/34)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8327" y="925439"/>
            <a:ext cx="7245073" cy="5170561"/>
          </a:xfrm>
        </p:spPr>
      </p:pic>
      <p:sp>
        <p:nvSpPr>
          <p:cNvPr id="5" name="Rounded Rectangular Callout 4"/>
          <p:cNvSpPr/>
          <p:nvPr/>
        </p:nvSpPr>
        <p:spPr>
          <a:xfrm>
            <a:off x="2895600" y="5562600"/>
            <a:ext cx="5791200" cy="990600"/>
          </a:xfrm>
          <a:prstGeom prst="wedgeRoundRectCallout">
            <a:avLst>
              <a:gd name="adj1" fmla="val -25121"/>
              <a:gd name="adj2" fmla="val -393598"/>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Instead, type this command. The “</a:t>
            </a:r>
            <a:r>
              <a:rPr lang="en-US" sz="2400" dirty="0" err="1">
                <a:solidFill>
                  <a:schemeClr val="tx1"/>
                </a:solidFill>
              </a:rPr>
              <a:t>user_overrides</a:t>
            </a:r>
            <a:r>
              <a:rPr lang="en-US" sz="2400" dirty="0">
                <a:solidFill>
                  <a:schemeClr val="tx1"/>
                </a:solidFill>
              </a:rPr>
              <a:t>” is a file name I have chosen. You can use a name of your choice.</a:t>
            </a:r>
          </a:p>
        </p:txBody>
      </p:sp>
    </p:spTree>
    <p:extLst>
      <p:ext uri="{BB962C8B-B14F-4D97-AF65-F5344CB8AC3E}">
        <p14:creationId xmlns:p14="http://schemas.microsoft.com/office/powerpoint/2010/main" val="935744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(30/34)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8328" y="925439"/>
            <a:ext cx="7245071" cy="5170561"/>
          </a:xfrm>
        </p:spPr>
      </p:pic>
      <p:sp>
        <p:nvSpPr>
          <p:cNvPr id="5" name="Rounded Rectangular Callout 4"/>
          <p:cNvSpPr/>
          <p:nvPr/>
        </p:nvSpPr>
        <p:spPr>
          <a:xfrm>
            <a:off x="1828800" y="3510719"/>
            <a:ext cx="5791200" cy="2209800"/>
          </a:xfrm>
          <a:prstGeom prst="wedgeRoundRectCallout">
            <a:avLst>
              <a:gd name="adj1" fmla="val -47776"/>
              <a:gd name="adj2" fmla="val -10808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Add this one single line. Here I have shown my login ID </a:t>
            </a:r>
            <a:r>
              <a:rPr lang="en-US" sz="2400" b="1" dirty="0">
                <a:solidFill>
                  <a:schemeClr val="tx1"/>
                </a:solidFill>
              </a:rPr>
              <a:t>but you should use yours</a:t>
            </a:r>
            <a:r>
              <a:rPr lang="en-US" sz="2400" dirty="0">
                <a:solidFill>
                  <a:schemeClr val="tx1"/>
                </a:solidFill>
              </a:rPr>
              <a:t>. This will allow your login ID to execute any command under “</a:t>
            </a:r>
            <a:r>
              <a:rPr lang="en-US" sz="2400" dirty="0" err="1">
                <a:solidFill>
                  <a:schemeClr val="tx1"/>
                </a:solidFill>
              </a:rPr>
              <a:t>sudo</a:t>
            </a:r>
            <a:r>
              <a:rPr lang="en-US" sz="2400" dirty="0">
                <a:solidFill>
                  <a:schemeClr val="tx1"/>
                </a:solidFill>
              </a:rPr>
              <a:t>” to be executed without the need for a password. Save the file (ctrl-o); see commands in the window.</a:t>
            </a:r>
          </a:p>
        </p:txBody>
      </p:sp>
    </p:spTree>
    <p:extLst>
      <p:ext uri="{BB962C8B-B14F-4D97-AF65-F5344CB8AC3E}">
        <p14:creationId xmlns:p14="http://schemas.microsoft.com/office/powerpoint/2010/main" val="4094447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(31/34)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8328" y="925439"/>
            <a:ext cx="7245071" cy="5170560"/>
          </a:xfrm>
        </p:spPr>
      </p:pic>
      <p:sp>
        <p:nvSpPr>
          <p:cNvPr id="5" name="Rounded Rectangular Callout 4"/>
          <p:cNvSpPr/>
          <p:nvPr/>
        </p:nvSpPr>
        <p:spPr>
          <a:xfrm>
            <a:off x="2667000" y="5334000"/>
            <a:ext cx="6400800" cy="1447800"/>
          </a:xfrm>
          <a:prstGeom prst="wedgeRoundRectCallout">
            <a:avLst>
              <a:gd name="adj1" fmla="val -30310"/>
              <a:gd name="adj2" fmla="val -27601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Here I am showing how to install software packages on Ubuntu via </a:t>
            </a:r>
            <a:r>
              <a:rPr lang="en-US" sz="2400" dirty="0" err="1">
                <a:solidFill>
                  <a:schemeClr val="tx1"/>
                </a:solidFill>
              </a:rPr>
              <a:t>sudo</a:t>
            </a:r>
            <a:r>
              <a:rPr lang="en-US" sz="2400" dirty="0">
                <a:solidFill>
                  <a:schemeClr val="tx1"/>
                </a:solidFill>
              </a:rPr>
              <a:t>. Here I am installing the </a:t>
            </a:r>
            <a:r>
              <a:rPr lang="en-US" sz="2400" dirty="0" err="1">
                <a:solidFill>
                  <a:schemeClr val="tx1"/>
                </a:solidFill>
              </a:rPr>
              <a:t>emacs</a:t>
            </a:r>
            <a:r>
              <a:rPr lang="en-US" sz="2400" dirty="0">
                <a:solidFill>
                  <a:schemeClr val="tx1"/>
                </a:solidFill>
              </a:rPr>
              <a:t> text editor. Notice, it did not ask me for password. Click Y to install.</a:t>
            </a:r>
          </a:p>
        </p:txBody>
      </p:sp>
    </p:spTree>
    <p:extLst>
      <p:ext uri="{BB962C8B-B14F-4D97-AF65-F5344CB8AC3E}">
        <p14:creationId xmlns:p14="http://schemas.microsoft.com/office/powerpoint/2010/main" val="849854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(32/34)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8328" y="925439"/>
            <a:ext cx="7245070" cy="5170560"/>
          </a:xfrm>
        </p:spPr>
      </p:pic>
      <p:sp>
        <p:nvSpPr>
          <p:cNvPr id="5" name="Rounded Rectangular Callout 4"/>
          <p:cNvSpPr/>
          <p:nvPr/>
        </p:nvSpPr>
        <p:spPr>
          <a:xfrm>
            <a:off x="2667000" y="5334000"/>
            <a:ext cx="6400800" cy="1447800"/>
          </a:xfrm>
          <a:prstGeom prst="wedgeRoundRectCallout">
            <a:avLst>
              <a:gd name="adj1" fmla="val -30310"/>
              <a:gd name="adj2" fmla="val -27601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Here I am showing how to edit a file. If you find yourself using a command that needs too much typing, you can create an alias (shortcut) for it and save it</a:t>
            </a:r>
          </a:p>
        </p:txBody>
      </p:sp>
    </p:spTree>
    <p:extLst>
      <p:ext uri="{BB962C8B-B14F-4D97-AF65-F5344CB8AC3E}">
        <p14:creationId xmlns:p14="http://schemas.microsoft.com/office/powerpoint/2010/main" val="5260440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(33/34)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8328" y="925439"/>
            <a:ext cx="7245070" cy="5170559"/>
          </a:xfrm>
        </p:spPr>
      </p:pic>
      <p:sp>
        <p:nvSpPr>
          <p:cNvPr id="5" name="Rounded Rectangular Callout 4"/>
          <p:cNvSpPr/>
          <p:nvPr/>
        </p:nvSpPr>
        <p:spPr>
          <a:xfrm>
            <a:off x="2667000" y="5334000"/>
            <a:ext cx="6400800" cy="1447800"/>
          </a:xfrm>
          <a:prstGeom prst="wedgeRoundRectCallout">
            <a:avLst>
              <a:gd name="adj1" fmla="val -53136"/>
              <a:gd name="adj2" fmla="val -212857"/>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This is editing inside </a:t>
            </a:r>
            <a:r>
              <a:rPr lang="en-US" sz="2400" dirty="0" err="1">
                <a:solidFill>
                  <a:schemeClr val="tx1"/>
                </a:solidFill>
              </a:rPr>
              <a:t>emacs</a:t>
            </a:r>
            <a:r>
              <a:rPr lang="en-US" sz="2400" dirty="0">
                <a:solidFill>
                  <a:schemeClr val="tx1"/>
                </a:solidFill>
              </a:rPr>
              <a:t>. Here I am setting </a:t>
            </a:r>
            <a:r>
              <a:rPr lang="en-US" sz="2400" dirty="0" err="1">
                <a:solidFill>
                  <a:schemeClr val="tx1"/>
                </a:solidFill>
              </a:rPr>
              <a:t>cls</a:t>
            </a:r>
            <a:r>
              <a:rPr lang="en-US" sz="2400" dirty="0">
                <a:solidFill>
                  <a:schemeClr val="tx1"/>
                </a:solidFill>
              </a:rPr>
              <a:t>=clear so that when I type </a:t>
            </a:r>
            <a:r>
              <a:rPr lang="en-US" sz="2400" dirty="0" err="1">
                <a:solidFill>
                  <a:schemeClr val="tx1"/>
                </a:solidFill>
              </a:rPr>
              <a:t>cls</a:t>
            </a:r>
            <a:r>
              <a:rPr lang="en-US" sz="2400" dirty="0">
                <a:solidFill>
                  <a:schemeClr val="tx1"/>
                </a:solidFill>
              </a:rPr>
              <a:t>, the shell will clear itself. This will be active after I save this file and activate the aliases.</a:t>
            </a:r>
          </a:p>
        </p:txBody>
      </p:sp>
    </p:spTree>
    <p:extLst>
      <p:ext uri="{BB962C8B-B14F-4D97-AF65-F5344CB8AC3E}">
        <p14:creationId xmlns:p14="http://schemas.microsoft.com/office/powerpoint/2010/main" val="15555779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Ubuntu as Guest OS (34/34)</a:t>
            </a:r>
          </a:p>
        </p:txBody>
      </p:sp>
      <p:sp>
        <p:nvSpPr>
          <p:cNvPr id="3" name="Content Placeholder 2"/>
          <p:cNvSpPr>
            <a:spLocks noGrp="1"/>
          </p:cNvSpPr>
          <p:nvPr>
            <p:ph idx="1"/>
          </p:nvPr>
        </p:nvSpPr>
        <p:spPr/>
        <p:txBody>
          <a:bodyPr/>
          <a:lstStyle/>
          <a:p>
            <a:r>
              <a:rPr lang="en-US" dirty="0"/>
              <a:t>So much for an initial introduction to </a:t>
            </a:r>
            <a:r>
              <a:rPr lang="en-US" dirty="0" err="1"/>
              <a:t>VirtualBox</a:t>
            </a:r>
            <a:r>
              <a:rPr lang="en-US" dirty="0"/>
              <a:t> and a guest OS installation</a:t>
            </a:r>
          </a:p>
          <a:p>
            <a:r>
              <a:rPr lang="en-US" dirty="0"/>
              <a:t>We will use this VM (virtual machine) on our laptop as our “client machine”</a:t>
            </a:r>
          </a:p>
          <a:p>
            <a:r>
              <a:rPr lang="en-US" dirty="0"/>
              <a:t>We will use Ubuntu 18.04 (or 20.04) as our client-side OS and software programs</a:t>
            </a:r>
          </a:p>
          <a:p>
            <a:r>
              <a:rPr lang="en-US" dirty="0"/>
              <a:t>In subsequent lectures, we will be installing a whole lot of software in our client machine via the “</a:t>
            </a:r>
            <a:r>
              <a:rPr lang="en-US" dirty="0" err="1"/>
              <a:t>sudo</a:t>
            </a:r>
            <a:r>
              <a:rPr lang="en-US" dirty="0"/>
              <a:t> apt-get” command</a:t>
            </a:r>
          </a:p>
          <a:p>
            <a:r>
              <a:rPr lang="en-US" dirty="0"/>
              <a:t>Many python packages will be installed via the pip command</a:t>
            </a:r>
          </a:p>
        </p:txBody>
      </p:sp>
    </p:spTree>
    <p:extLst>
      <p:ext uri="{BB962C8B-B14F-4D97-AF65-F5344CB8AC3E}">
        <p14:creationId xmlns:p14="http://schemas.microsoft.com/office/powerpoint/2010/main" val="35092922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23B81-00E6-4C9C-92C7-5574E87E86B5}"/>
              </a:ext>
            </a:extLst>
          </p:cNvPr>
          <p:cNvSpPr>
            <a:spLocks noGrp="1"/>
          </p:cNvSpPr>
          <p:nvPr>
            <p:ph type="title"/>
          </p:nvPr>
        </p:nvSpPr>
        <p:spPr/>
        <p:txBody>
          <a:bodyPr/>
          <a:lstStyle/>
          <a:p>
            <a:r>
              <a:rPr lang="en-US" dirty="0"/>
              <a:t>Some Useful Packages</a:t>
            </a:r>
          </a:p>
        </p:txBody>
      </p:sp>
      <p:sp>
        <p:nvSpPr>
          <p:cNvPr id="3" name="Content Placeholder 2">
            <a:extLst>
              <a:ext uri="{FF2B5EF4-FFF2-40B4-BE49-F238E27FC236}">
                <a16:creationId xmlns:a16="http://schemas.microsoft.com/office/drawing/2014/main" id="{D9B23218-8A47-4EDF-9917-EFE01AFC71D5}"/>
              </a:ext>
            </a:extLst>
          </p:cNvPr>
          <p:cNvSpPr>
            <a:spLocks noGrp="1"/>
          </p:cNvSpPr>
          <p:nvPr>
            <p:ph idx="1"/>
          </p:nvPr>
        </p:nvSpPr>
        <p:spPr/>
        <p:txBody>
          <a:bodyPr>
            <a:normAutofit fontScale="85000" lnSpcReduction="10000"/>
          </a:bodyPr>
          <a:lstStyle/>
          <a:p>
            <a:r>
              <a:rPr lang="en-US" dirty="0"/>
              <a:t>net-tools (contains ifconfig)</a:t>
            </a:r>
          </a:p>
          <a:p>
            <a:pPr lvl="1"/>
            <a:r>
              <a:rPr lang="en-US" dirty="0"/>
              <a:t>Install using command </a:t>
            </a:r>
            <a:r>
              <a:rPr lang="en-US" i="1" dirty="0" err="1"/>
              <a:t>sudo</a:t>
            </a:r>
            <a:r>
              <a:rPr lang="en-US" i="1" dirty="0"/>
              <a:t> apt-get install net-tools</a:t>
            </a:r>
          </a:p>
          <a:p>
            <a:r>
              <a:rPr lang="en-US" dirty="0"/>
              <a:t>Git is needed for checking out software</a:t>
            </a:r>
          </a:p>
          <a:p>
            <a:pPr lvl="1"/>
            <a:r>
              <a:rPr lang="en-US" i="1" dirty="0" err="1"/>
              <a:t>sudo</a:t>
            </a:r>
            <a:r>
              <a:rPr lang="en-US" i="1" dirty="0"/>
              <a:t> apt-get install git</a:t>
            </a:r>
          </a:p>
          <a:p>
            <a:r>
              <a:rPr lang="en-US" dirty="0"/>
              <a:t>Java will be needed for running Spark, Kafka, </a:t>
            </a:r>
            <a:r>
              <a:rPr lang="en-US" dirty="0" err="1"/>
              <a:t>etc</a:t>
            </a:r>
            <a:endParaRPr lang="en-US" dirty="0"/>
          </a:p>
          <a:p>
            <a:pPr lvl="1"/>
            <a:r>
              <a:rPr lang="en-US" dirty="0"/>
              <a:t>Latest default Java version is 11 and is supported by latest versions of Spark and Kafka (else earlier only version 8 was supported)</a:t>
            </a:r>
          </a:p>
          <a:p>
            <a:pPr lvl="1"/>
            <a:r>
              <a:rPr lang="en-US" i="1" dirty="0" err="1"/>
              <a:t>sudo</a:t>
            </a:r>
            <a:r>
              <a:rPr lang="en-US" i="1" dirty="0"/>
              <a:t> apt-get install default-</a:t>
            </a:r>
            <a:r>
              <a:rPr lang="en-US" i="1" dirty="0" err="1"/>
              <a:t>jdk</a:t>
            </a:r>
            <a:endParaRPr lang="en-US" i="1" dirty="0"/>
          </a:p>
          <a:p>
            <a:pPr lvl="1"/>
            <a:r>
              <a:rPr lang="en-US" i="1" dirty="0" err="1"/>
              <a:t>sudo</a:t>
            </a:r>
            <a:r>
              <a:rPr lang="en-US" i="1" dirty="0"/>
              <a:t> apt-get install default-</a:t>
            </a:r>
            <a:r>
              <a:rPr lang="en-US" i="1" dirty="0" err="1"/>
              <a:t>jre</a:t>
            </a:r>
            <a:r>
              <a:rPr lang="en-US" i="1" dirty="0"/>
              <a:t>  </a:t>
            </a:r>
            <a:r>
              <a:rPr lang="en-US" dirty="0"/>
              <a:t>(won’t do anything as the above command will install it)</a:t>
            </a:r>
          </a:p>
          <a:p>
            <a:pPr lvl="1"/>
            <a:r>
              <a:rPr lang="en-US" dirty="0"/>
              <a:t>Type </a:t>
            </a:r>
            <a:r>
              <a:rPr lang="en-US" i="1" dirty="0"/>
              <a:t>java –version</a:t>
            </a:r>
            <a:r>
              <a:rPr lang="en-US" dirty="0"/>
              <a:t> to check which version got installed</a:t>
            </a:r>
          </a:p>
          <a:p>
            <a:r>
              <a:rPr lang="en-US" dirty="0"/>
              <a:t>pip3 is needed to install Python3 packages</a:t>
            </a:r>
          </a:p>
          <a:p>
            <a:pPr lvl="1"/>
            <a:r>
              <a:rPr lang="en-US" i="1" dirty="0" err="1"/>
              <a:t>sudo</a:t>
            </a:r>
            <a:r>
              <a:rPr lang="en-US" i="1" dirty="0"/>
              <a:t> apt-get install python3-pip</a:t>
            </a:r>
          </a:p>
          <a:p>
            <a:pPr lvl="1"/>
            <a:r>
              <a:rPr lang="en-US" dirty="0"/>
              <a:t>Note that Python2 has reached end-of-life and is no longer installed by default on Ubuntu 20.04</a:t>
            </a:r>
          </a:p>
        </p:txBody>
      </p:sp>
    </p:spTree>
    <p:extLst>
      <p:ext uri="{BB962C8B-B14F-4D97-AF65-F5344CB8AC3E}">
        <p14:creationId xmlns:p14="http://schemas.microsoft.com/office/powerpoint/2010/main" val="19600048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15DEA-3945-4481-836C-F6E3A6E5112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A2A6042-9B22-4A75-A280-F707B5CBD7E1}"/>
              </a:ext>
            </a:extLst>
          </p:cNvPr>
          <p:cNvPicPr>
            <a:picLocks noGrp="1" noChangeAspect="1"/>
          </p:cNvPicPr>
          <p:nvPr>
            <p:ph idx="1"/>
          </p:nvPr>
        </p:nvPicPr>
        <p:blipFill>
          <a:blip r:embed="rId2"/>
          <a:stretch>
            <a:fillRect/>
          </a:stretch>
        </p:blipFill>
        <p:spPr>
          <a:xfrm>
            <a:off x="891746" y="990600"/>
            <a:ext cx="7360507" cy="5135563"/>
          </a:xfrm>
          <a:prstGeom prst="rect">
            <a:avLst/>
          </a:prstGeom>
        </p:spPr>
      </p:pic>
    </p:spTree>
    <p:extLst>
      <p:ext uri="{BB962C8B-B14F-4D97-AF65-F5344CB8AC3E}">
        <p14:creationId xmlns:p14="http://schemas.microsoft.com/office/powerpoint/2010/main" val="277882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Assembling a Virtual Computer (1/24)</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6424" y="990600"/>
            <a:ext cx="6871151" cy="5135563"/>
          </a:xfrm>
          <a:prstGeom prst="rect">
            <a:avLst/>
          </a:prstGeom>
        </p:spPr>
      </p:pic>
      <p:sp>
        <p:nvSpPr>
          <p:cNvPr id="9" name="Rounded Rectangular Callout 8"/>
          <p:cNvSpPr/>
          <p:nvPr/>
        </p:nvSpPr>
        <p:spPr>
          <a:xfrm>
            <a:off x="4038600" y="884238"/>
            <a:ext cx="2895600" cy="1023290"/>
          </a:xfrm>
          <a:prstGeom prst="wedgeRoundRectCallout">
            <a:avLst>
              <a:gd name="adj1" fmla="val -142510"/>
              <a:gd name="adj2" fmla="val 2538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 Click New</a:t>
            </a:r>
          </a:p>
        </p:txBody>
      </p:sp>
      <p:sp>
        <p:nvSpPr>
          <p:cNvPr id="11" name="Rounded Rectangular Callout 10"/>
          <p:cNvSpPr/>
          <p:nvPr/>
        </p:nvSpPr>
        <p:spPr>
          <a:xfrm>
            <a:off x="2506980" y="5393188"/>
            <a:ext cx="4579620" cy="1235957"/>
          </a:xfrm>
          <a:prstGeom prst="wedgeRoundRectCallout">
            <a:avLst>
              <a:gd name="adj1" fmla="val -60605"/>
              <a:gd name="adj2" fmla="val -233795"/>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 Your created VM image will show up here like these ones after all the steps are done</a:t>
            </a:r>
          </a:p>
        </p:txBody>
      </p:sp>
    </p:spTree>
    <p:extLst>
      <p:ext uri="{BB962C8B-B14F-4D97-AF65-F5344CB8AC3E}">
        <p14:creationId xmlns:p14="http://schemas.microsoft.com/office/powerpoint/2010/main" val="2169362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4987" y="990600"/>
            <a:ext cx="6874025" cy="5135563"/>
          </a:xfrm>
          <a:prstGeom prst="rect">
            <a:avLst/>
          </a:prstGeom>
        </p:spPr>
      </p:pic>
      <p:sp>
        <p:nvSpPr>
          <p:cNvPr id="2" name="Title 1"/>
          <p:cNvSpPr>
            <a:spLocks noGrp="1"/>
          </p:cNvSpPr>
          <p:nvPr>
            <p:ph type="title"/>
          </p:nvPr>
        </p:nvSpPr>
        <p:spPr/>
        <p:txBody>
          <a:bodyPr>
            <a:normAutofit/>
          </a:bodyPr>
          <a:lstStyle/>
          <a:p>
            <a:r>
              <a:rPr lang="en-US" sz="3600" dirty="0"/>
              <a:t>Assembling a Virtual Computer (2/24)</a:t>
            </a:r>
          </a:p>
        </p:txBody>
      </p:sp>
      <p:sp>
        <p:nvSpPr>
          <p:cNvPr id="10" name="Rounded Rectangular Callout 9"/>
          <p:cNvSpPr/>
          <p:nvPr/>
        </p:nvSpPr>
        <p:spPr>
          <a:xfrm>
            <a:off x="5638800" y="1187842"/>
            <a:ext cx="2895600" cy="1860158"/>
          </a:xfrm>
          <a:prstGeom prst="wedgeRoundRectCallout">
            <a:avLst>
              <a:gd name="adj1" fmla="val -80381"/>
              <a:gd name="adj2" fmla="val 81063"/>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Naming the machine (give some meaningful name) and click next</a:t>
            </a:r>
          </a:p>
        </p:txBody>
      </p:sp>
    </p:spTree>
    <p:extLst>
      <p:ext uri="{BB962C8B-B14F-4D97-AF65-F5344CB8AC3E}">
        <p14:creationId xmlns:p14="http://schemas.microsoft.com/office/powerpoint/2010/main" val="322805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9180</TotalTime>
  <Words>2637</Words>
  <Application>Microsoft Office PowerPoint</Application>
  <PresentationFormat>On-screen Show (4:3)</PresentationFormat>
  <Paragraphs>219</Paragraphs>
  <Slides>79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79</vt:i4>
      </vt:variant>
    </vt:vector>
  </HeadingPairs>
  <TitlesOfParts>
    <vt:vector size="82" baseType="lpstr">
      <vt:lpstr>Arial</vt:lpstr>
      <vt:lpstr>Calibri</vt:lpstr>
      <vt:lpstr>Office Theme</vt:lpstr>
      <vt:lpstr>CS4287/5287: Cloud Computing</vt:lpstr>
      <vt:lpstr>Installation of virtualbox and Ubuntu 18.04 or 20.04 as a guest os</vt:lpstr>
      <vt:lpstr>Goals/Objectives of this Exercise</vt:lpstr>
      <vt:lpstr>Downloads and Installation</vt:lpstr>
      <vt:lpstr>After Starting the Latest Virtualbox</vt:lpstr>
      <vt:lpstr>Latest Version of VirtualBox (6.1)</vt:lpstr>
      <vt:lpstr>PowerPoint Presentation</vt:lpstr>
      <vt:lpstr>Assembling a Virtual Computer (1/24)</vt:lpstr>
      <vt:lpstr>Assembling a Virtual Computer (2/24)</vt:lpstr>
      <vt:lpstr>Assembling a Virtual Computer (3/24)</vt:lpstr>
      <vt:lpstr>Assembling a Virtual Computer (4/24)</vt:lpstr>
      <vt:lpstr>Assembling a Virtual Computer (5/24)</vt:lpstr>
      <vt:lpstr>Assembling a Virtual Computer (6/24)</vt:lpstr>
      <vt:lpstr>Assembling a Virtual Computer (7/24)</vt:lpstr>
      <vt:lpstr>Assembling a Virtual Computer (8/24)</vt:lpstr>
      <vt:lpstr>Assembling a Virtual Computer (9/24)</vt:lpstr>
      <vt:lpstr>Assembling a Virtual Computer (10/24)</vt:lpstr>
      <vt:lpstr>Assembling a Virtual Computer (11/24)</vt:lpstr>
      <vt:lpstr>Assembling a Virtual Computer (12/24)</vt:lpstr>
      <vt:lpstr>Assembling a Virtual Computer (13/24)</vt:lpstr>
      <vt:lpstr>Assembling a Virtual Computer (14/24)</vt:lpstr>
      <vt:lpstr>Assembling a Virtual Computer (15/24)</vt:lpstr>
      <vt:lpstr>Assembling a Virtual Computer (16/24)</vt:lpstr>
      <vt:lpstr>Assembling a Virtual Computer (17/24)</vt:lpstr>
      <vt:lpstr>Assembling a Virtual Computer (18/24)</vt:lpstr>
      <vt:lpstr>Assembling a Virtual Computer (19/24)</vt:lpstr>
      <vt:lpstr>Assembling a Virtual Computer (20/24)</vt:lpstr>
      <vt:lpstr>Assembling a Virtual Computer (21/24)</vt:lpstr>
      <vt:lpstr>Assembling a Virtual Computer (22/24)</vt:lpstr>
      <vt:lpstr>Assembling a Virtual Computer (23/24)</vt:lpstr>
      <vt:lpstr>Assembling a Virtual Computer (24/24)</vt:lpstr>
      <vt:lpstr>Booting up the Virtual Machine (1/6)</vt:lpstr>
      <vt:lpstr>Booting up the Virtual Machine (2/6)</vt:lpstr>
      <vt:lpstr>Booting up the Virtual Machine (3/6)</vt:lpstr>
      <vt:lpstr>Booting up the Virtual Machine (4/6)</vt:lpstr>
      <vt:lpstr>Booting up the Virtual Machine (5/6)</vt:lpstr>
      <vt:lpstr>Booting up the Virtual Machine (6/6)</vt:lpstr>
      <vt:lpstr>Installing Ubuntu as Guest OS (1/34)</vt:lpstr>
      <vt:lpstr>Installing Ubuntu as Guest OS (2/34)</vt:lpstr>
      <vt:lpstr>Installing Ubuntu as Guest OS (3/34)</vt:lpstr>
      <vt:lpstr>Installing Ubuntu as Guest OS (4/34)</vt:lpstr>
      <vt:lpstr>Installing Ubuntu as Guest OS (5/34)</vt:lpstr>
      <vt:lpstr>Installing Ubuntu as Guest OS (6/34)</vt:lpstr>
      <vt:lpstr>Installing Ubuntu as Guest OS (7/34)</vt:lpstr>
      <vt:lpstr>Installing Ubuntu as Guest OS (8/34)</vt:lpstr>
      <vt:lpstr>Installing Ubuntu as Guest OS (9/34)</vt:lpstr>
      <vt:lpstr>Installing Ubuntu as Guest OS (10/34)</vt:lpstr>
      <vt:lpstr>Installing Ubuntu as Guest OS (11/34)</vt:lpstr>
      <vt:lpstr>Installing Ubuntu as Guest OS (12/34)</vt:lpstr>
      <vt:lpstr>Installing Ubuntu as Guest OS (13/34)</vt:lpstr>
      <vt:lpstr>Installing Ubuntu as Guest OS (14/34)</vt:lpstr>
      <vt:lpstr>Installing Ubuntu as Guest OS (15/34)</vt:lpstr>
      <vt:lpstr>PowerPoint Presentation</vt:lpstr>
      <vt:lpstr>PowerPoint Presentation</vt:lpstr>
      <vt:lpstr>PowerPoint Presentation</vt:lpstr>
      <vt:lpstr>Installing Ubuntu as Guest OS (16/34)</vt:lpstr>
      <vt:lpstr>Installing Ubuntu as Guest OS (17/34)</vt:lpstr>
      <vt:lpstr>PowerPoint Presentation</vt:lpstr>
      <vt:lpstr>PowerPoint Presentation</vt:lpstr>
      <vt:lpstr>PowerPoint Presentation</vt:lpstr>
      <vt:lpstr>Installing Ubuntu as Guest OS (18/34)</vt:lpstr>
      <vt:lpstr>Installing Ubuntu as Guest OS (19/34)</vt:lpstr>
      <vt:lpstr>Installing Ubuntu as Guest OS (20/34)</vt:lpstr>
      <vt:lpstr>Installing Ubuntu as Guest OS (21/34)</vt:lpstr>
      <vt:lpstr>Installing Ubuntu as Guest OS (22/34)</vt:lpstr>
      <vt:lpstr>Installing Ubuntu as Guest OS (23/34)</vt:lpstr>
      <vt:lpstr>Installing Ubuntu as Guest OS (24/34)</vt:lpstr>
      <vt:lpstr>Installing Ubuntu as Guest OS (25/34)</vt:lpstr>
      <vt:lpstr>Installing Ubuntu as Guest OS (26/34)</vt:lpstr>
      <vt:lpstr>Installing Ubuntu as Guest OS (27/34)</vt:lpstr>
      <vt:lpstr>Installing Ubuntu as Guest OS (28/34)</vt:lpstr>
      <vt:lpstr>Installing Ubuntu as Guest OS (29/34)</vt:lpstr>
      <vt:lpstr>Installing Ubuntu as Guest OS (30/34)</vt:lpstr>
      <vt:lpstr>Installing Ubuntu as Guest OS (31/34)</vt:lpstr>
      <vt:lpstr>Installing Ubuntu as Guest OS (32/34)</vt:lpstr>
      <vt:lpstr>Installing Ubuntu as Guest OS (33/34)</vt:lpstr>
      <vt:lpstr>Installing Ubuntu as Guest OS (34/34)</vt:lpstr>
      <vt:lpstr>Some Useful Packages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387: Topics in Software Engineering</dc:title>
  <dc:creator>admin</dc:creator>
  <cp:lastModifiedBy>Gokhale, Aniruddha S</cp:lastModifiedBy>
  <cp:revision>686</cp:revision>
  <dcterms:created xsi:type="dcterms:W3CDTF">2006-08-16T00:00:00Z</dcterms:created>
  <dcterms:modified xsi:type="dcterms:W3CDTF">2020-09-06T12:58:55Z</dcterms:modified>
</cp:coreProperties>
</file>